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1" r:id="rId1"/>
    <p:sldMasterId id="2147483954" r:id="rId2"/>
  </p:sldMasterIdLst>
  <p:notesMasterIdLst>
    <p:notesMasterId r:id="rId35"/>
  </p:notesMasterIdLst>
  <p:handoutMasterIdLst>
    <p:handoutMasterId r:id="rId36"/>
  </p:handoutMasterIdLst>
  <p:sldIdLst>
    <p:sldId id="299" r:id="rId3"/>
    <p:sldId id="300" r:id="rId4"/>
    <p:sldId id="323" r:id="rId5"/>
    <p:sldId id="332" r:id="rId6"/>
    <p:sldId id="333" r:id="rId7"/>
    <p:sldId id="334" r:id="rId8"/>
    <p:sldId id="337" r:id="rId9"/>
    <p:sldId id="339" r:id="rId10"/>
    <p:sldId id="340" r:id="rId11"/>
    <p:sldId id="341" r:id="rId12"/>
    <p:sldId id="342" r:id="rId13"/>
    <p:sldId id="343" r:id="rId14"/>
    <p:sldId id="344" r:id="rId15"/>
    <p:sldId id="345" r:id="rId16"/>
    <p:sldId id="348" r:id="rId17"/>
    <p:sldId id="346" r:id="rId18"/>
    <p:sldId id="260" r:id="rId19"/>
    <p:sldId id="261" r:id="rId20"/>
    <p:sldId id="328" r:id="rId21"/>
    <p:sldId id="329" r:id="rId22"/>
    <p:sldId id="349" r:id="rId23"/>
    <p:sldId id="330" r:id="rId24"/>
    <p:sldId id="331" r:id="rId25"/>
    <p:sldId id="289" r:id="rId26"/>
    <p:sldId id="335" r:id="rId27"/>
    <p:sldId id="293" r:id="rId28"/>
    <p:sldId id="294" r:id="rId29"/>
    <p:sldId id="295" r:id="rId30"/>
    <p:sldId id="296" r:id="rId31"/>
    <p:sldId id="326" r:id="rId32"/>
    <p:sldId id="298" r:id="rId33"/>
    <p:sldId id="322" r:id="rId34"/>
  </p:sldIdLst>
  <p:sldSz cx="9144000" cy="6858000" type="screen4x3"/>
  <p:notesSz cx="6648450" cy="98504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76" autoAdjust="0"/>
  </p:normalViewPr>
  <p:slideViewPr>
    <p:cSldViewPr>
      <p:cViewPr>
        <p:scale>
          <a:sx n="71" d="100"/>
          <a:sy n="71" d="100"/>
        </p:scale>
        <p:origin x="-480" y="-312"/>
      </p:cViewPr>
      <p:guideLst>
        <p:guide orient="horz" pos="2160"/>
        <p:guide pos="2880"/>
      </p:guideLst>
    </p:cSldViewPr>
  </p:slideViewPr>
  <p:outlineViewPr>
    <p:cViewPr>
      <p:scale>
        <a:sx n="33" d="100"/>
        <a:sy n="33" d="100"/>
      </p:scale>
      <p:origin x="114"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diagrams/_rels/data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 Id="rId4" Type="http://schemas.openxmlformats.org/officeDocument/2006/relationships/image" Target="../media/image8.jpeg"/></Relationships>
</file>

<file path=ppt/diagrams/_rels/data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image" Target="../media/image9.jpeg"/></Relationships>
</file>

<file path=ppt/diagrams/_rels/drawing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 Id="rId4" Type="http://schemas.openxmlformats.org/officeDocument/2006/relationships/image" Target="../media/image8.jpeg"/></Relationships>
</file>

<file path=ppt/diagrams/_rels/drawing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image" Target="../media/image9.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A8C946-2CC3-4B92-B814-180FE8DFE47B}" type="doc">
      <dgm:prSet loTypeId="urn:microsoft.com/office/officeart/2009/layout/CircleArrowProcess" loCatId="process" qsTypeId="urn:microsoft.com/office/officeart/2005/8/quickstyle/simple1" qsCatId="simple" csTypeId="urn:microsoft.com/office/officeart/2005/8/colors/accent1_2" csCatId="accent1" phldr="1"/>
      <dgm:spPr/>
      <dgm:t>
        <a:bodyPr/>
        <a:lstStyle/>
        <a:p>
          <a:endParaRPr lang="en-GB"/>
        </a:p>
      </dgm:t>
    </dgm:pt>
    <dgm:pt modelId="{E98AF7EC-BE9E-40E7-9D38-6B2297DF51D8}">
      <dgm:prSet phldrT="[Text]" custT="1"/>
      <dgm:spPr/>
      <dgm:t>
        <a:bodyPr/>
        <a:lstStyle/>
        <a:p>
          <a:r>
            <a:rPr lang="el-GR" sz="1600" b="1" dirty="0" smtClean="0"/>
            <a:t>ΥΑΜ</a:t>
          </a:r>
          <a:endParaRPr lang="en-GB" sz="1600" b="1" dirty="0"/>
        </a:p>
      </dgm:t>
    </dgm:pt>
    <dgm:pt modelId="{9A01ED0F-7A18-4B29-A156-16AE24B4B037}" type="parTrans" cxnId="{F6C6E82E-A8E8-4611-A0F9-2B00BFC970E8}">
      <dgm:prSet/>
      <dgm:spPr/>
      <dgm:t>
        <a:bodyPr/>
        <a:lstStyle/>
        <a:p>
          <a:endParaRPr lang="en-GB"/>
        </a:p>
      </dgm:t>
    </dgm:pt>
    <dgm:pt modelId="{D1D5B20A-C77F-432A-B8DA-E6CFB03736FC}" type="sibTrans" cxnId="{F6C6E82E-A8E8-4611-A0F9-2B00BFC970E8}">
      <dgm:prSet/>
      <dgm:spPr/>
      <dgm:t>
        <a:bodyPr/>
        <a:lstStyle/>
        <a:p>
          <a:endParaRPr lang="en-GB"/>
        </a:p>
      </dgm:t>
    </dgm:pt>
    <dgm:pt modelId="{5D8CAD85-213A-43A2-A155-93764390BB67}">
      <dgm:prSet phldrT="[Text]" custT="1"/>
      <dgm:spPr/>
      <dgm:t>
        <a:bodyPr/>
        <a:lstStyle/>
        <a:p>
          <a:r>
            <a:rPr lang="el-GR" sz="1600" b="1" dirty="0" smtClean="0"/>
            <a:t>ΥΠΗΡΕΣΙΑ ΑΣΥΛΟΥ</a:t>
          </a:r>
          <a:endParaRPr lang="en-GB" sz="1600" b="1" dirty="0"/>
        </a:p>
      </dgm:t>
    </dgm:pt>
    <dgm:pt modelId="{13F4F0A3-6E75-4A51-A936-9A6491998B8F}" type="parTrans" cxnId="{A904E8BC-7135-42B5-9A98-814302DE8854}">
      <dgm:prSet/>
      <dgm:spPr/>
      <dgm:t>
        <a:bodyPr/>
        <a:lstStyle/>
        <a:p>
          <a:endParaRPr lang="en-GB"/>
        </a:p>
      </dgm:t>
    </dgm:pt>
    <dgm:pt modelId="{01A2F1EB-CFCE-4666-B09B-307D10A6D286}" type="sibTrans" cxnId="{A904E8BC-7135-42B5-9A98-814302DE8854}">
      <dgm:prSet/>
      <dgm:spPr/>
      <dgm:t>
        <a:bodyPr/>
        <a:lstStyle/>
        <a:p>
          <a:endParaRPr lang="en-GB"/>
        </a:p>
      </dgm:t>
    </dgm:pt>
    <dgm:pt modelId="{00316368-A221-4497-90E3-03DB9C25721B}">
      <dgm:prSet phldrT="[Text]" custT="1"/>
      <dgm:spPr/>
      <dgm:t>
        <a:bodyPr/>
        <a:lstStyle/>
        <a:p>
          <a:r>
            <a:rPr lang="el-GR" sz="1600" b="1" dirty="0" smtClean="0"/>
            <a:t>ΑΝΑΘ. ΑΡΧΗ ΠΡΟΣΦΥΓΩΝ</a:t>
          </a:r>
          <a:endParaRPr lang="en-GB" sz="1600" b="1" dirty="0"/>
        </a:p>
      </dgm:t>
    </dgm:pt>
    <dgm:pt modelId="{FD587ABE-30E6-4E81-938A-16A5B53049B8}" type="parTrans" cxnId="{E24E854F-6F15-4E7E-AF7C-1A0ECBC69D8E}">
      <dgm:prSet/>
      <dgm:spPr/>
      <dgm:t>
        <a:bodyPr/>
        <a:lstStyle/>
        <a:p>
          <a:endParaRPr lang="en-GB"/>
        </a:p>
      </dgm:t>
    </dgm:pt>
    <dgm:pt modelId="{6E14BA67-476B-400C-8530-81E769E83C51}" type="sibTrans" cxnId="{E24E854F-6F15-4E7E-AF7C-1A0ECBC69D8E}">
      <dgm:prSet/>
      <dgm:spPr/>
      <dgm:t>
        <a:bodyPr/>
        <a:lstStyle/>
        <a:p>
          <a:endParaRPr lang="en-GB"/>
        </a:p>
      </dgm:t>
    </dgm:pt>
    <dgm:pt modelId="{945526F7-127A-4217-A955-AA9069810F69}">
      <dgm:prSet phldrT="[Text]" custT="1"/>
      <dgm:spPr/>
      <dgm:t>
        <a:bodyPr/>
        <a:lstStyle/>
        <a:p>
          <a:r>
            <a:rPr lang="el-GR" sz="1600" b="1" dirty="0" smtClean="0"/>
            <a:t>ΔΙΟΙΚΗΤΙΚΟ ΔΙΚΑΣΤΗΡΙΟ</a:t>
          </a:r>
          <a:endParaRPr lang="en-GB" sz="1600" b="1" dirty="0"/>
        </a:p>
      </dgm:t>
    </dgm:pt>
    <dgm:pt modelId="{A0C406E8-241C-42B1-8DC8-027949DFC268}" type="parTrans" cxnId="{2E9541C9-FE97-43A8-BA0E-A6C67E5EFB75}">
      <dgm:prSet/>
      <dgm:spPr/>
      <dgm:t>
        <a:bodyPr/>
        <a:lstStyle/>
        <a:p>
          <a:endParaRPr lang="en-GB"/>
        </a:p>
      </dgm:t>
    </dgm:pt>
    <dgm:pt modelId="{198A3859-FA9B-4278-96BE-E77EC537E168}" type="sibTrans" cxnId="{2E9541C9-FE97-43A8-BA0E-A6C67E5EFB75}">
      <dgm:prSet/>
      <dgm:spPr/>
      <dgm:t>
        <a:bodyPr/>
        <a:lstStyle/>
        <a:p>
          <a:endParaRPr lang="en-GB"/>
        </a:p>
      </dgm:t>
    </dgm:pt>
    <dgm:pt modelId="{E919E5E4-5499-4AC2-B707-049D26533633}" type="pres">
      <dgm:prSet presAssocID="{38A8C946-2CC3-4B92-B814-180FE8DFE47B}" presName="Name0" presStyleCnt="0">
        <dgm:presLayoutVars>
          <dgm:chMax val="7"/>
          <dgm:chPref val="7"/>
          <dgm:dir/>
          <dgm:animLvl val="lvl"/>
        </dgm:presLayoutVars>
      </dgm:prSet>
      <dgm:spPr/>
      <dgm:t>
        <a:bodyPr/>
        <a:lstStyle/>
        <a:p>
          <a:endParaRPr lang="en-GB"/>
        </a:p>
      </dgm:t>
    </dgm:pt>
    <dgm:pt modelId="{83964924-0390-4C32-8E93-4A8178A04540}" type="pres">
      <dgm:prSet presAssocID="{E98AF7EC-BE9E-40E7-9D38-6B2297DF51D8}" presName="Accent1" presStyleCnt="0"/>
      <dgm:spPr/>
    </dgm:pt>
    <dgm:pt modelId="{C01E0390-C530-489C-91A9-72086BBE9661}" type="pres">
      <dgm:prSet presAssocID="{E98AF7EC-BE9E-40E7-9D38-6B2297DF51D8}" presName="Accent" presStyleLbl="node1" presStyleIdx="0" presStyleCnt="4"/>
      <dgm:spPr/>
    </dgm:pt>
    <dgm:pt modelId="{E3E46653-D3D6-47CC-A026-3664E986F574}" type="pres">
      <dgm:prSet presAssocID="{E98AF7EC-BE9E-40E7-9D38-6B2297DF51D8}" presName="Parent1" presStyleLbl="revTx" presStyleIdx="0" presStyleCnt="4" custScaleY="183698">
        <dgm:presLayoutVars>
          <dgm:chMax val="1"/>
          <dgm:chPref val="1"/>
          <dgm:bulletEnabled val="1"/>
        </dgm:presLayoutVars>
      </dgm:prSet>
      <dgm:spPr/>
      <dgm:t>
        <a:bodyPr/>
        <a:lstStyle/>
        <a:p>
          <a:endParaRPr lang="en-GB"/>
        </a:p>
      </dgm:t>
    </dgm:pt>
    <dgm:pt modelId="{0036DC63-EDEE-4558-AD4B-2403D34C7D8F}" type="pres">
      <dgm:prSet presAssocID="{5D8CAD85-213A-43A2-A155-93764390BB67}" presName="Accent2" presStyleCnt="0"/>
      <dgm:spPr/>
    </dgm:pt>
    <dgm:pt modelId="{80C53164-CBBF-4737-87B6-19E22D291A92}" type="pres">
      <dgm:prSet presAssocID="{5D8CAD85-213A-43A2-A155-93764390BB67}" presName="Accent" presStyleLbl="node1" presStyleIdx="1" presStyleCnt="4"/>
      <dgm:spPr/>
    </dgm:pt>
    <dgm:pt modelId="{7FEBE914-C493-419B-9FEE-C7EEA10DA9CD}" type="pres">
      <dgm:prSet presAssocID="{5D8CAD85-213A-43A2-A155-93764390BB67}" presName="Parent2" presStyleLbl="revTx" presStyleIdx="1" presStyleCnt="4">
        <dgm:presLayoutVars>
          <dgm:chMax val="1"/>
          <dgm:chPref val="1"/>
          <dgm:bulletEnabled val="1"/>
        </dgm:presLayoutVars>
      </dgm:prSet>
      <dgm:spPr/>
      <dgm:t>
        <a:bodyPr/>
        <a:lstStyle/>
        <a:p>
          <a:endParaRPr lang="en-GB"/>
        </a:p>
      </dgm:t>
    </dgm:pt>
    <dgm:pt modelId="{1A2B23B1-1D33-4F5F-923E-32404738DEDD}" type="pres">
      <dgm:prSet presAssocID="{00316368-A221-4497-90E3-03DB9C25721B}" presName="Accent3" presStyleCnt="0"/>
      <dgm:spPr/>
    </dgm:pt>
    <dgm:pt modelId="{7385FAF4-A03E-4A18-987A-B2C53D2585DB}" type="pres">
      <dgm:prSet presAssocID="{00316368-A221-4497-90E3-03DB9C25721B}" presName="Accent" presStyleLbl="node1" presStyleIdx="2" presStyleCnt="4"/>
      <dgm:spPr/>
    </dgm:pt>
    <dgm:pt modelId="{31247105-AE29-4262-ACA1-4BC870574EA0}" type="pres">
      <dgm:prSet presAssocID="{00316368-A221-4497-90E3-03DB9C25721B}" presName="Parent3" presStyleLbl="revTx" presStyleIdx="2" presStyleCnt="4" custScaleX="113079">
        <dgm:presLayoutVars>
          <dgm:chMax val="1"/>
          <dgm:chPref val="1"/>
          <dgm:bulletEnabled val="1"/>
        </dgm:presLayoutVars>
      </dgm:prSet>
      <dgm:spPr/>
      <dgm:t>
        <a:bodyPr/>
        <a:lstStyle/>
        <a:p>
          <a:endParaRPr lang="en-GB"/>
        </a:p>
      </dgm:t>
    </dgm:pt>
    <dgm:pt modelId="{A29782D2-6967-4C98-BE9D-6DB1F94D15D8}" type="pres">
      <dgm:prSet presAssocID="{945526F7-127A-4217-A955-AA9069810F69}" presName="Accent4" presStyleCnt="0"/>
      <dgm:spPr/>
    </dgm:pt>
    <dgm:pt modelId="{90A1847C-BDFB-4671-BD6F-162918146A9E}" type="pres">
      <dgm:prSet presAssocID="{945526F7-127A-4217-A955-AA9069810F69}" presName="Accent" presStyleLbl="node1" presStyleIdx="3" presStyleCnt="4"/>
      <dgm:spPr/>
    </dgm:pt>
    <dgm:pt modelId="{768C634F-2A4F-48FD-AE15-7B8C67806D93}" type="pres">
      <dgm:prSet presAssocID="{945526F7-127A-4217-A955-AA9069810F69}" presName="Parent4" presStyleLbl="revTx" presStyleIdx="3" presStyleCnt="4">
        <dgm:presLayoutVars>
          <dgm:chMax val="1"/>
          <dgm:chPref val="1"/>
          <dgm:bulletEnabled val="1"/>
        </dgm:presLayoutVars>
      </dgm:prSet>
      <dgm:spPr/>
      <dgm:t>
        <a:bodyPr/>
        <a:lstStyle/>
        <a:p>
          <a:endParaRPr lang="en-GB"/>
        </a:p>
      </dgm:t>
    </dgm:pt>
  </dgm:ptLst>
  <dgm:cxnLst>
    <dgm:cxn modelId="{75EB7D56-67A1-43EE-AEF1-CEA094AF5AB4}" type="presOf" srcId="{E98AF7EC-BE9E-40E7-9D38-6B2297DF51D8}" destId="{E3E46653-D3D6-47CC-A026-3664E986F574}" srcOrd="0" destOrd="0" presId="urn:microsoft.com/office/officeart/2009/layout/CircleArrowProcess"/>
    <dgm:cxn modelId="{A904E8BC-7135-42B5-9A98-814302DE8854}" srcId="{38A8C946-2CC3-4B92-B814-180FE8DFE47B}" destId="{5D8CAD85-213A-43A2-A155-93764390BB67}" srcOrd="1" destOrd="0" parTransId="{13F4F0A3-6E75-4A51-A936-9A6491998B8F}" sibTransId="{01A2F1EB-CFCE-4666-B09B-307D10A6D286}"/>
    <dgm:cxn modelId="{D8D822EA-89D9-4C0B-A12D-CD543221DE8A}" type="presOf" srcId="{5D8CAD85-213A-43A2-A155-93764390BB67}" destId="{7FEBE914-C493-419B-9FEE-C7EEA10DA9CD}" srcOrd="0" destOrd="0" presId="urn:microsoft.com/office/officeart/2009/layout/CircleArrowProcess"/>
    <dgm:cxn modelId="{7064204D-CCBC-4D78-8BFF-D2DFA7462084}" type="presOf" srcId="{945526F7-127A-4217-A955-AA9069810F69}" destId="{768C634F-2A4F-48FD-AE15-7B8C67806D93}" srcOrd="0" destOrd="0" presId="urn:microsoft.com/office/officeart/2009/layout/CircleArrowProcess"/>
    <dgm:cxn modelId="{04EF573C-1965-410C-A270-ACD5D1B45AD5}" type="presOf" srcId="{38A8C946-2CC3-4B92-B814-180FE8DFE47B}" destId="{E919E5E4-5499-4AC2-B707-049D26533633}" srcOrd="0" destOrd="0" presId="urn:microsoft.com/office/officeart/2009/layout/CircleArrowProcess"/>
    <dgm:cxn modelId="{E24E854F-6F15-4E7E-AF7C-1A0ECBC69D8E}" srcId="{38A8C946-2CC3-4B92-B814-180FE8DFE47B}" destId="{00316368-A221-4497-90E3-03DB9C25721B}" srcOrd="2" destOrd="0" parTransId="{FD587ABE-30E6-4E81-938A-16A5B53049B8}" sibTransId="{6E14BA67-476B-400C-8530-81E769E83C51}"/>
    <dgm:cxn modelId="{07670902-89FC-4F62-8E06-6AFEC662E267}" type="presOf" srcId="{00316368-A221-4497-90E3-03DB9C25721B}" destId="{31247105-AE29-4262-ACA1-4BC870574EA0}" srcOrd="0" destOrd="0" presId="urn:microsoft.com/office/officeart/2009/layout/CircleArrowProcess"/>
    <dgm:cxn modelId="{F6C6E82E-A8E8-4611-A0F9-2B00BFC970E8}" srcId="{38A8C946-2CC3-4B92-B814-180FE8DFE47B}" destId="{E98AF7EC-BE9E-40E7-9D38-6B2297DF51D8}" srcOrd="0" destOrd="0" parTransId="{9A01ED0F-7A18-4B29-A156-16AE24B4B037}" sibTransId="{D1D5B20A-C77F-432A-B8DA-E6CFB03736FC}"/>
    <dgm:cxn modelId="{2E9541C9-FE97-43A8-BA0E-A6C67E5EFB75}" srcId="{38A8C946-2CC3-4B92-B814-180FE8DFE47B}" destId="{945526F7-127A-4217-A955-AA9069810F69}" srcOrd="3" destOrd="0" parTransId="{A0C406E8-241C-42B1-8DC8-027949DFC268}" sibTransId="{198A3859-FA9B-4278-96BE-E77EC537E168}"/>
    <dgm:cxn modelId="{578185C1-D3FF-41CB-8B70-F0CE3ECBBB17}" type="presParOf" srcId="{E919E5E4-5499-4AC2-B707-049D26533633}" destId="{83964924-0390-4C32-8E93-4A8178A04540}" srcOrd="0" destOrd="0" presId="urn:microsoft.com/office/officeart/2009/layout/CircleArrowProcess"/>
    <dgm:cxn modelId="{4ED16E73-5625-45E1-A770-9146AEB809AA}" type="presParOf" srcId="{83964924-0390-4C32-8E93-4A8178A04540}" destId="{C01E0390-C530-489C-91A9-72086BBE9661}" srcOrd="0" destOrd="0" presId="urn:microsoft.com/office/officeart/2009/layout/CircleArrowProcess"/>
    <dgm:cxn modelId="{A74C9452-7CE5-4740-B2FB-30359B122DEA}" type="presParOf" srcId="{E919E5E4-5499-4AC2-B707-049D26533633}" destId="{E3E46653-D3D6-47CC-A026-3664E986F574}" srcOrd="1" destOrd="0" presId="urn:microsoft.com/office/officeart/2009/layout/CircleArrowProcess"/>
    <dgm:cxn modelId="{73D478C4-25E9-4844-89C1-2B315171C64C}" type="presParOf" srcId="{E919E5E4-5499-4AC2-B707-049D26533633}" destId="{0036DC63-EDEE-4558-AD4B-2403D34C7D8F}" srcOrd="2" destOrd="0" presId="urn:microsoft.com/office/officeart/2009/layout/CircleArrowProcess"/>
    <dgm:cxn modelId="{2120572F-A787-45ED-A162-86F59F6819C5}" type="presParOf" srcId="{0036DC63-EDEE-4558-AD4B-2403D34C7D8F}" destId="{80C53164-CBBF-4737-87B6-19E22D291A92}" srcOrd="0" destOrd="0" presId="urn:microsoft.com/office/officeart/2009/layout/CircleArrowProcess"/>
    <dgm:cxn modelId="{393A02AD-6052-4AEC-8814-25738B5AB15E}" type="presParOf" srcId="{E919E5E4-5499-4AC2-B707-049D26533633}" destId="{7FEBE914-C493-419B-9FEE-C7EEA10DA9CD}" srcOrd="3" destOrd="0" presId="urn:microsoft.com/office/officeart/2009/layout/CircleArrowProcess"/>
    <dgm:cxn modelId="{EDBA26D7-2C8F-4E52-A872-C69D8DF988C9}" type="presParOf" srcId="{E919E5E4-5499-4AC2-B707-049D26533633}" destId="{1A2B23B1-1D33-4F5F-923E-32404738DEDD}" srcOrd="4" destOrd="0" presId="urn:microsoft.com/office/officeart/2009/layout/CircleArrowProcess"/>
    <dgm:cxn modelId="{0A54075D-4BCE-4BC2-9A92-12942BB3E860}" type="presParOf" srcId="{1A2B23B1-1D33-4F5F-923E-32404738DEDD}" destId="{7385FAF4-A03E-4A18-987A-B2C53D2585DB}" srcOrd="0" destOrd="0" presId="urn:microsoft.com/office/officeart/2009/layout/CircleArrowProcess"/>
    <dgm:cxn modelId="{F1D36DCD-BB70-4DCB-9E07-FE4A0AABC50E}" type="presParOf" srcId="{E919E5E4-5499-4AC2-B707-049D26533633}" destId="{31247105-AE29-4262-ACA1-4BC870574EA0}" srcOrd="5" destOrd="0" presId="urn:microsoft.com/office/officeart/2009/layout/CircleArrowProcess"/>
    <dgm:cxn modelId="{034D5064-BB30-4304-BA94-8AECA6E24ACD}" type="presParOf" srcId="{E919E5E4-5499-4AC2-B707-049D26533633}" destId="{A29782D2-6967-4C98-BE9D-6DB1F94D15D8}" srcOrd="6" destOrd="0" presId="urn:microsoft.com/office/officeart/2009/layout/CircleArrowProcess"/>
    <dgm:cxn modelId="{7C74619E-BD94-4D66-AFCF-2CABD8640AFE}" type="presParOf" srcId="{A29782D2-6967-4C98-BE9D-6DB1F94D15D8}" destId="{90A1847C-BDFB-4671-BD6F-162918146A9E}" srcOrd="0" destOrd="0" presId="urn:microsoft.com/office/officeart/2009/layout/CircleArrowProcess"/>
    <dgm:cxn modelId="{D468F341-9073-4F2D-A534-88F82962FA49}" type="presParOf" srcId="{E919E5E4-5499-4AC2-B707-049D26533633}" destId="{768C634F-2A4F-48FD-AE15-7B8C67806D93}" srcOrd="7"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69266BB-09D7-420B-8B44-FE736B0EFEA6}" type="doc">
      <dgm:prSet loTypeId="urn:microsoft.com/office/officeart/2005/8/layout/hProcess10#1" loCatId="process" qsTypeId="urn:microsoft.com/office/officeart/2005/8/quickstyle/3d4" qsCatId="3D" csTypeId="urn:microsoft.com/office/officeart/2005/8/colors/accent1_2" csCatId="accent1" phldr="1"/>
      <dgm:spPr/>
      <dgm:t>
        <a:bodyPr/>
        <a:lstStyle/>
        <a:p>
          <a:endParaRPr lang="en-GB"/>
        </a:p>
      </dgm:t>
    </dgm:pt>
    <dgm:pt modelId="{2808AC0D-677F-44E4-B9BB-D7A2C7F8BA59}">
      <dgm:prSet phldrT="[Text]"/>
      <dgm:spPr/>
      <dgm:t>
        <a:bodyPr/>
        <a:lstStyle/>
        <a:p>
          <a:r>
            <a:rPr lang="el-GR" dirty="0" smtClean="0"/>
            <a:t>ΥΠΟΥΡΓΕΙΟ ΥΓΕΙΑΣ</a:t>
          </a:r>
          <a:endParaRPr lang="en-GB" dirty="0"/>
        </a:p>
      </dgm:t>
    </dgm:pt>
    <dgm:pt modelId="{4C0CE5DE-DD24-47A6-8BC7-C1CF161DEF55}" type="parTrans" cxnId="{B77C3518-7B61-4724-889F-C751B78C33CA}">
      <dgm:prSet/>
      <dgm:spPr/>
      <dgm:t>
        <a:bodyPr/>
        <a:lstStyle/>
        <a:p>
          <a:endParaRPr lang="en-GB"/>
        </a:p>
      </dgm:t>
    </dgm:pt>
    <dgm:pt modelId="{E42ACCB4-AFC4-4F0F-951A-721D5C0DE315}" type="sibTrans" cxnId="{B77C3518-7B61-4724-889F-C751B78C33CA}">
      <dgm:prSet/>
      <dgm:spPr/>
      <dgm:t>
        <a:bodyPr/>
        <a:lstStyle/>
        <a:p>
          <a:endParaRPr lang="en-GB"/>
        </a:p>
      </dgm:t>
    </dgm:pt>
    <dgm:pt modelId="{106EE300-A66A-421E-8942-F0951C666E94}">
      <dgm:prSet phldrT="[Text]"/>
      <dgm:spPr/>
      <dgm:t>
        <a:bodyPr/>
        <a:lstStyle/>
        <a:p>
          <a:r>
            <a:rPr lang="el-GR" dirty="0" smtClean="0"/>
            <a:t>ΓΡΑΦΕΙΟ ΕΡΓΑΣΙΑΣ</a:t>
          </a:r>
          <a:endParaRPr lang="en-GB" dirty="0"/>
        </a:p>
      </dgm:t>
    </dgm:pt>
    <dgm:pt modelId="{2DECD8CC-BC59-4C59-8643-020E255FE3F2}" type="parTrans" cxnId="{87F8A33B-B327-48A0-86AC-27AC71D74587}">
      <dgm:prSet/>
      <dgm:spPr/>
      <dgm:t>
        <a:bodyPr/>
        <a:lstStyle/>
        <a:p>
          <a:endParaRPr lang="en-GB"/>
        </a:p>
      </dgm:t>
    </dgm:pt>
    <dgm:pt modelId="{E5165E54-BBE1-4B3F-815B-34AB912EA221}" type="sibTrans" cxnId="{87F8A33B-B327-48A0-86AC-27AC71D74587}">
      <dgm:prSet/>
      <dgm:spPr/>
      <dgm:t>
        <a:bodyPr/>
        <a:lstStyle/>
        <a:p>
          <a:endParaRPr lang="en-GB"/>
        </a:p>
      </dgm:t>
    </dgm:pt>
    <dgm:pt modelId="{B49236D1-44C1-4B18-9DB0-9D997D2A7DDD}">
      <dgm:prSet phldrT="[Text]"/>
      <dgm:spPr/>
      <dgm:t>
        <a:bodyPr/>
        <a:lstStyle/>
        <a:p>
          <a:r>
            <a:rPr lang="el-GR" dirty="0" smtClean="0"/>
            <a:t>ΤΑΠΜ</a:t>
          </a:r>
          <a:endParaRPr lang="en-GB" dirty="0"/>
        </a:p>
      </dgm:t>
    </dgm:pt>
    <dgm:pt modelId="{3326658E-D331-460F-A6E0-EDBEEE38E30E}" type="parTrans" cxnId="{3023B8FB-83E6-41AB-A2AE-6B840DD9446B}">
      <dgm:prSet/>
      <dgm:spPr/>
      <dgm:t>
        <a:bodyPr/>
        <a:lstStyle/>
        <a:p>
          <a:endParaRPr lang="en-GB"/>
        </a:p>
      </dgm:t>
    </dgm:pt>
    <dgm:pt modelId="{5A6E9C25-E2A6-4B3C-8556-3201A54194B8}" type="sibTrans" cxnId="{3023B8FB-83E6-41AB-A2AE-6B840DD9446B}">
      <dgm:prSet/>
      <dgm:spPr/>
      <dgm:t>
        <a:bodyPr/>
        <a:lstStyle/>
        <a:p>
          <a:endParaRPr lang="en-GB"/>
        </a:p>
      </dgm:t>
    </dgm:pt>
    <dgm:pt modelId="{BDD95CDF-BDB7-4E82-83AB-8FF0CE6D9E28}">
      <dgm:prSet phldrT="[Text]"/>
      <dgm:spPr/>
      <dgm:t>
        <a:bodyPr/>
        <a:lstStyle/>
        <a:p>
          <a:r>
            <a:rPr lang="el-GR" dirty="0" smtClean="0"/>
            <a:t>ΥΠΗΡΕΣΙΕΣ ΚΟΙΝΩΝΙΚΗΣ ΕΥΗΜΕΡΙΑΣ</a:t>
          </a:r>
          <a:endParaRPr lang="en-GB" dirty="0"/>
        </a:p>
      </dgm:t>
    </dgm:pt>
    <dgm:pt modelId="{E3C6071C-E721-41A9-9889-444CA21097DF}" type="parTrans" cxnId="{5B0EB505-027F-4BA6-B5F7-A0E89DF9AA3F}">
      <dgm:prSet/>
      <dgm:spPr/>
      <dgm:t>
        <a:bodyPr/>
        <a:lstStyle/>
        <a:p>
          <a:endParaRPr lang="en-GB"/>
        </a:p>
      </dgm:t>
    </dgm:pt>
    <dgm:pt modelId="{70878ED5-D9C4-454B-BE7B-73853D1FCC3A}" type="sibTrans" cxnId="{5B0EB505-027F-4BA6-B5F7-A0E89DF9AA3F}">
      <dgm:prSet/>
      <dgm:spPr/>
      <dgm:t>
        <a:bodyPr/>
        <a:lstStyle/>
        <a:p>
          <a:endParaRPr lang="en-GB"/>
        </a:p>
      </dgm:t>
    </dgm:pt>
    <dgm:pt modelId="{6E9CECF8-A24F-43A4-A1A1-597F787AE485}" type="pres">
      <dgm:prSet presAssocID="{A69266BB-09D7-420B-8B44-FE736B0EFEA6}" presName="Name0" presStyleCnt="0">
        <dgm:presLayoutVars>
          <dgm:dir/>
          <dgm:resizeHandles val="exact"/>
        </dgm:presLayoutVars>
      </dgm:prSet>
      <dgm:spPr/>
      <dgm:t>
        <a:bodyPr/>
        <a:lstStyle/>
        <a:p>
          <a:endParaRPr lang="en-GB"/>
        </a:p>
      </dgm:t>
    </dgm:pt>
    <dgm:pt modelId="{82A6602D-1EE1-4A60-81D8-92A660243DF8}" type="pres">
      <dgm:prSet presAssocID="{2808AC0D-677F-44E4-B9BB-D7A2C7F8BA59}" presName="composite" presStyleCnt="0"/>
      <dgm:spPr/>
    </dgm:pt>
    <dgm:pt modelId="{D4599CD8-EF13-467D-85E4-0D12D8C06E5E}" type="pres">
      <dgm:prSet presAssocID="{2808AC0D-677F-44E4-B9BB-D7A2C7F8BA59}" presName="imagSh" presStyleLbl="bgImgPlace1" presStyleIdx="0" presStyleCnt="4"/>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1000" r="-1000"/>
          </a:stretch>
        </a:blipFill>
      </dgm:spPr>
    </dgm:pt>
    <dgm:pt modelId="{78016BB0-945B-46BD-A0CE-4CE9A875586A}" type="pres">
      <dgm:prSet presAssocID="{2808AC0D-677F-44E4-B9BB-D7A2C7F8BA59}" presName="txNode" presStyleLbl="node1" presStyleIdx="0" presStyleCnt="4">
        <dgm:presLayoutVars>
          <dgm:bulletEnabled val="1"/>
        </dgm:presLayoutVars>
      </dgm:prSet>
      <dgm:spPr/>
      <dgm:t>
        <a:bodyPr/>
        <a:lstStyle/>
        <a:p>
          <a:endParaRPr lang="en-GB"/>
        </a:p>
      </dgm:t>
    </dgm:pt>
    <dgm:pt modelId="{01B6FBC1-8787-4CD3-8916-EFB491D0B54D}" type="pres">
      <dgm:prSet presAssocID="{E42ACCB4-AFC4-4F0F-951A-721D5C0DE315}" presName="sibTrans" presStyleLbl="sibTrans2D1" presStyleIdx="0" presStyleCnt="3"/>
      <dgm:spPr>
        <a:prstGeom prst="diamond">
          <a:avLst/>
        </a:prstGeom>
      </dgm:spPr>
      <dgm:t>
        <a:bodyPr/>
        <a:lstStyle/>
        <a:p>
          <a:endParaRPr lang="en-GB"/>
        </a:p>
      </dgm:t>
    </dgm:pt>
    <dgm:pt modelId="{90210BD2-6259-4E3A-B2B5-DD6823F1B98A}" type="pres">
      <dgm:prSet presAssocID="{E42ACCB4-AFC4-4F0F-951A-721D5C0DE315}" presName="connTx" presStyleLbl="sibTrans2D1" presStyleIdx="0" presStyleCnt="3"/>
      <dgm:spPr/>
      <dgm:t>
        <a:bodyPr/>
        <a:lstStyle/>
        <a:p>
          <a:endParaRPr lang="en-GB"/>
        </a:p>
      </dgm:t>
    </dgm:pt>
    <dgm:pt modelId="{F3359418-18E1-47DA-844D-4F202151B0B2}" type="pres">
      <dgm:prSet presAssocID="{106EE300-A66A-421E-8942-F0951C666E94}" presName="composite" presStyleCnt="0"/>
      <dgm:spPr/>
    </dgm:pt>
    <dgm:pt modelId="{FE096D66-6289-4A1B-8F3E-20F7242E038E}" type="pres">
      <dgm:prSet presAssocID="{106EE300-A66A-421E-8942-F0951C666E94}" presName="imagSh" presStyleLbl="bgImgPlace1" presStyleIdx="1" presStyleCnt="4"/>
      <dgm:spPr>
        <a:blipFill>
          <a:blip xmlns:r="http://schemas.openxmlformats.org/officeDocument/2006/relationships" r:embed="rId2">
            <a:extLst>
              <a:ext uri="{28A0092B-C50C-407E-A947-70E740481C1C}">
                <a14:useLocalDpi xmlns:a14="http://schemas.microsoft.com/office/drawing/2010/main" val="0"/>
              </a:ext>
            </a:extLst>
          </a:blip>
          <a:srcRect/>
          <a:stretch>
            <a:fillRect t="-18000" b="-18000"/>
          </a:stretch>
        </a:blipFill>
      </dgm:spPr>
    </dgm:pt>
    <dgm:pt modelId="{8AEB04D5-3458-4C7F-9CFD-3416A1F1A0D4}" type="pres">
      <dgm:prSet presAssocID="{106EE300-A66A-421E-8942-F0951C666E94}" presName="txNode" presStyleLbl="node1" presStyleIdx="1" presStyleCnt="4">
        <dgm:presLayoutVars>
          <dgm:bulletEnabled val="1"/>
        </dgm:presLayoutVars>
      </dgm:prSet>
      <dgm:spPr/>
      <dgm:t>
        <a:bodyPr/>
        <a:lstStyle/>
        <a:p>
          <a:endParaRPr lang="en-GB"/>
        </a:p>
      </dgm:t>
    </dgm:pt>
    <dgm:pt modelId="{426E602A-30A1-483D-AE0A-CA7801E417B5}" type="pres">
      <dgm:prSet presAssocID="{E5165E54-BBE1-4B3F-815B-34AB912EA221}" presName="sibTrans" presStyleLbl="sibTrans2D1" presStyleIdx="1" presStyleCnt="3"/>
      <dgm:spPr>
        <a:prstGeom prst="diamond">
          <a:avLst/>
        </a:prstGeom>
      </dgm:spPr>
      <dgm:t>
        <a:bodyPr/>
        <a:lstStyle/>
        <a:p>
          <a:endParaRPr lang="en-GB"/>
        </a:p>
      </dgm:t>
    </dgm:pt>
    <dgm:pt modelId="{7AA8DD27-C676-4679-B8F8-B262F53D1BE0}" type="pres">
      <dgm:prSet presAssocID="{E5165E54-BBE1-4B3F-815B-34AB912EA221}" presName="connTx" presStyleLbl="sibTrans2D1" presStyleIdx="1" presStyleCnt="3"/>
      <dgm:spPr/>
      <dgm:t>
        <a:bodyPr/>
        <a:lstStyle/>
        <a:p>
          <a:endParaRPr lang="en-GB"/>
        </a:p>
      </dgm:t>
    </dgm:pt>
    <dgm:pt modelId="{5611CCCB-90E0-4FC4-B3D2-87DEA431323D}" type="pres">
      <dgm:prSet presAssocID="{B49236D1-44C1-4B18-9DB0-9D997D2A7DDD}" presName="composite" presStyleCnt="0"/>
      <dgm:spPr/>
    </dgm:pt>
    <dgm:pt modelId="{4CED1C04-0581-4C63-A0EB-4518867B3C01}" type="pres">
      <dgm:prSet presAssocID="{B49236D1-44C1-4B18-9DB0-9D997D2A7DDD}" presName="imagSh" presStyleLbl="bgImgPlace1" presStyleIdx="2" presStyleCnt="4"/>
      <dgm:spPr>
        <a:blipFill>
          <a:blip xmlns:r="http://schemas.openxmlformats.org/officeDocument/2006/relationships" r:embed="rId3">
            <a:extLst>
              <a:ext uri="{28A0092B-C50C-407E-A947-70E740481C1C}">
                <a14:useLocalDpi xmlns:a14="http://schemas.microsoft.com/office/drawing/2010/main" val="0"/>
              </a:ext>
            </a:extLst>
          </a:blip>
          <a:srcRect/>
          <a:stretch>
            <a:fillRect l="-17000" r="-17000"/>
          </a:stretch>
        </a:blipFill>
      </dgm:spPr>
    </dgm:pt>
    <dgm:pt modelId="{07A14BAF-B83F-4DDD-A031-E8D4877F1338}" type="pres">
      <dgm:prSet presAssocID="{B49236D1-44C1-4B18-9DB0-9D997D2A7DDD}" presName="txNode" presStyleLbl="node1" presStyleIdx="2" presStyleCnt="4">
        <dgm:presLayoutVars>
          <dgm:bulletEnabled val="1"/>
        </dgm:presLayoutVars>
      </dgm:prSet>
      <dgm:spPr/>
      <dgm:t>
        <a:bodyPr/>
        <a:lstStyle/>
        <a:p>
          <a:endParaRPr lang="en-GB"/>
        </a:p>
      </dgm:t>
    </dgm:pt>
    <dgm:pt modelId="{80E0CEA6-7DEA-4355-8836-58BCA1EA1343}" type="pres">
      <dgm:prSet presAssocID="{5A6E9C25-E2A6-4B3C-8556-3201A54194B8}" presName="sibTrans" presStyleLbl="sibTrans2D1" presStyleIdx="2" presStyleCnt="3"/>
      <dgm:spPr>
        <a:prstGeom prst="diamond">
          <a:avLst/>
        </a:prstGeom>
      </dgm:spPr>
      <dgm:t>
        <a:bodyPr/>
        <a:lstStyle/>
        <a:p>
          <a:endParaRPr lang="en-GB"/>
        </a:p>
      </dgm:t>
    </dgm:pt>
    <dgm:pt modelId="{A6FDE2DF-16A8-4711-B015-FF31CC270764}" type="pres">
      <dgm:prSet presAssocID="{5A6E9C25-E2A6-4B3C-8556-3201A54194B8}" presName="connTx" presStyleLbl="sibTrans2D1" presStyleIdx="2" presStyleCnt="3"/>
      <dgm:spPr/>
      <dgm:t>
        <a:bodyPr/>
        <a:lstStyle/>
        <a:p>
          <a:endParaRPr lang="en-GB"/>
        </a:p>
      </dgm:t>
    </dgm:pt>
    <dgm:pt modelId="{41A9FE17-2829-4819-96AB-DBAC5E2BFE6A}" type="pres">
      <dgm:prSet presAssocID="{BDD95CDF-BDB7-4E82-83AB-8FF0CE6D9E28}" presName="composite" presStyleCnt="0"/>
      <dgm:spPr/>
    </dgm:pt>
    <dgm:pt modelId="{80EDFB43-ACB3-422D-894A-FD562AD010F7}" type="pres">
      <dgm:prSet presAssocID="{BDD95CDF-BDB7-4E82-83AB-8FF0CE6D9E28}" presName="imagSh" presStyleLbl="bgImgPlace1" presStyleIdx="3" presStyleCnt="4"/>
      <dgm:spPr>
        <a:blipFill>
          <a:blip xmlns:r="http://schemas.openxmlformats.org/officeDocument/2006/relationships" r:embed="rId4">
            <a:extLst>
              <a:ext uri="{28A0092B-C50C-407E-A947-70E740481C1C}">
                <a14:useLocalDpi xmlns:a14="http://schemas.microsoft.com/office/drawing/2010/main" val="0"/>
              </a:ext>
            </a:extLst>
          </a:blip>
          <a:srcRect/>
          <a:stretch>
            <a:fillRect l="-25000" r="-25000"/>
          </a:stretch>
        </a:blipFill>
      </dgm:spPr>
    </dgm:pt>
    <dgm:pt modelId="{BB7DFACD-3DBE-4D73-8210-D7663B0FD4BD}" type="pres">
      <dgm:prSet presAssocID="{BDD95CDF-BDB7-4E82-83AB-8FF0CE6D9E28}" presName="txNode" presStyleLbl="node1" presStyleIdx="3" presStyleCnt="4">
        <dgm:presLayoutVars>
          <dgm:bulletEnabled val="1"/>
        </dgm:presLayoutVars>
      </dgm:prSet>
      <dgm:spPr/>
      <dgm:t>
        <a:bodyPr/>
        <a:lstStyle/>
        <a:p>
          <a:endParaRPr lang="en-GB"/>
        </a:p>
      </dgm:t>
    </dgm:pt>
  </dgm:ptLst>
  <dgm:cxnLst>
    <dgm:cxn modelId="{5B0EB505-027F-4BA6-B5F7-A0E89DF9AA3F}" srcId="{A69266BB-09D7-420B-8B44-FE736B0EFEA6}" destId="{BDD95CDF-BDB7-4E82-83AB-8FF0CE6D9E28}" srcOrd="3" destOrd="0" parTransId="{E3C6071C-E721-41A9-9889-444CA21097DF}" sibTransId="{70878ED5-D9C4-454B-BE7B-73853D1FCC3A}"/>
    <dgm:cxn modelId="{8D68C67E-3103-4A28-9F84-551009AE9D16}" type="presOf" srcId="{5A6E9C25-E2A6-4B3C-8556-3201A54194B8}" destId="{A6FDE2DF-16A8-4711-B015-FF31CC270764}" srcOrd="1" destOrd="0" presId="urn:microsoft.com/office/officeart/2005/8/layout/hProcess10#1"/>
    <dgm:cxn modelId="{391D6578-5009-4F8B-B442-B1851739622D}" type="presOf" srcId="{E42ACCB4-AFC4-4F0F-951A-721D5C0DE315}" destId="{90210BD2-6259-4E3A-B2B5-DD6823F1B98A}" srcOrd="1" destOrd="0" presId="urn:microsoft.com/office/officeart/2005/8/layout/hProcess10#1"/>
    <dgm:cxn modelId="{1233AE2B-B477-4BDC-8BCA-607543EAE92A}" type="presOf" srcId="{A69266BB-09D7-420B-8B44-FE736B0EFEA6}" destId="{6E9CECF8-A24F-43A4-A1A1-597F787AE485}" srcOrd="0" destOrd="0" presId="urn:microsoft.com/office/officeart/2005/8/layout/hProcess10#1"/>
    <dgm:cxn modelId="{2B6796CB-C45F-484B-90D6-9D006960BA09}" type="presOf" srcId="{E5165E54-BBE1-4B3F-815B-34AB912EA221}" destId="{426E602A-30A1-483D-AE0A-CA7801E417B5}" srcOrd="0" destOrd="0" presId="urn:microsoft.com/office/officeart/2005/8/layout/hProcess10#1"/>
    <dgm:cxn modelId="{B77C3518-7B61-4724-889F-C751B78C33CA}" srcId="{A69266BB-09D7-420B-8B44-FE736B0EFEA6}" destId="{2808AC0D-677F-44E4-B9BB-D7A2C7F8BA59}" srcOrd="0" destOrd="0" parTransId="{4C0CE5DE-DD24-47A6-8BC7-C1CF161DEF55}" sibTransId="{E42ACCB4-AFC4-4F0F-951A-721D5C0DE315}"/>
    <dgm:cxn modelId="{878ACB8F-9BE6-4654-8E4C-6B83D53AC424}" type="presOf" srcId="{106EE300-A66A-421E-8942-F0951C666E94}" destId="{8AEB04D5-3458-4C7F-9CFD-3416A1F1A0D4}" srcOrd="0" destOrd="0" presId="urn:microsoft.com/office/officeart/2005/8/layout/hProcess10#1"/>
    <dgm:cxn modelId="{3023B8FB-83E6-41AB-A2AE-6B840DD9446B}" srcId="{A69266BB-09D7-420B-8B44-FE736B0EFEA6}" destId="{B49236D1-44C1-4B18-9DB0-9D997D2A7DDD}" srcOrd="2" destOrd="0" parTransId="{3326658E-D331-460F-A6E0-EDBEEE38E30E}" sibTransId="{5A6E9C25-E2A6-4B3C-8556-3201A54194B8}"/>
    <dgm:cxn modelId="{A49E556C-CDDA-4B56-96D8-3DB35F77142A}" type="presOf" srcId="{E42ACCB4-AFC4-4F0F-951A-721D5C0DE315}" destId="{01B6FBC1-8787-4CD3-8916-EFB491D0B54D}" srcOrd="0" destOrd="0" presId="urn:microsoft.com/office/officeart/2005/8/layout/hProcess10#1"/>
    <dgm:cxn modelId="{87F8A33B-B327-48A0-86AC-27AC71D74587}" srcId="{A69266BB-09D7-420B-8B44-FE736B0EFEA6}" destId="{106EE300-A66A-421E-8942-F0951C666E94}" srcOrd="1" destOrd="0" parTransId="{2DECD8CC-BC59-4C59-8643-020E255FE3F2}" sibTransId="{E5165E54-BBE1-4B3F-815B-34AB912EA221}"/>
    <dgm:cxn modelId="{BD167B70-BF95-40D8-A543-F82AA2356609}" type="presOf" srcId="{2808AC0D-677F-44E4-B9BB-D7A2C7F8BA59}" destId="{78016BB0-945B-46BD-A0CE-4CE9A875586A}" srcOrd="0" destOrd="0" presId="urn:microsoft.com/office/officeart/2005/8/layout/hProcess10#1"/>
    <dgm:cxn modelId="{0C3294E4-62CA-47E5-968F-CA41EDBF2A0B}" type="presOf" srcId="{BDD95CDF-BDB7-4E82-83AB-8FF0CE6D9E28}" destId="{BB7DFACD-3DBE-4D73-8210-D7663B0FD4BD}" srcOrd="0" destOrd="0" presId="urn:microsoft.com/office/officeart/2005/8/layout/hProcess10#1"/>
    <dgm:cxn modelId="{07783F28-756B-4ACA-8694-C0F3B680AD4E}" type="presOf" srcId="{B49236D1-44C1-4B18-9DB0-9D997D2A7DDD}" destId="{07A14BAF-B83F-4DDD-A031-E8D4877F1338}" srcOrd="0" destOrd="0" presId="urn:microsoft.com/office/officeart/2005/8/layout/hProcess10#1"/>
    <dgm:cxn modelId="{79093808-A5EC-4547-827D-C8962D7FA434}" type="presOf" srcId="{5A6E9C25-E2A6-4B3C-8556-3201A54194B8}" destId="{80E0CEA6-7DEA-4355-8836-58BCA1EA1343}" srcOrd="0" destOrd="0" presId="urn:microsoft.com/office/officeart/2005/8/layout/hProcess10#1"/>
    <dgm:cxn modelId="{D3176B2C-BB01-4810-AD7D-51FC4FE26EF3}" type="presOf" srcId="{E5165E54-BBE1-4B3F-815B-34AB912EA221}" destId="{7AA8DD27-C676-4679-B8F8-B262F53D1BE0}" srcOrd="1" destOrd="0" presId="urn:microsoft.com/office/officeart/2005/8/layout/hProcess10#1"/>
    <dgm:cxn modelId="{86233BAF-E9DA-4998-A08B-9B7A1B73722A}" type="presParOf" srcId="{6E9CECF8-A24F-43A4-A1A1-597F787AE485}" destId="{82A6602D-1EE1-4A60-81D8-92A660243DF8}" srcOrd="0" destOrd="0" presId="urn:microsoft.com/office/officeart/2005/8/layout/hProcess10#1"/>
    <dgm:cxn modelId="{59C878DA-956B-40D3-B2F7-E6C207481631}" type="presParOf" srcId="{82A6602D-1EE1-4A60-81D8-92A660243DF8}" destId="{D4599CD8-EF13-467D-85E4-0D12D8C06E5E}" srcOrd="0" destOrd="0" presId="urn:microsoft.com/office/officeart/2005/8/layout/hProcess10#1"/>
    <dgm:cxn modelId="{A866FEA5-3857-4898-81EA-DB55D8BFE713}" type="presParOf" srcId="{82A6602D-1EE1-4A60-81D8-92A660243DF8}" destId="{78016BB0-945B-46BD-A0CE-4CE9A875586A}" srcOrd="1" destOrd="0" presId="urn:microsoft.com/office/officeart/2005/8/layout/hProcess10#1"/>
    <dgm:cxn modelId="{CDF8EFD5-7C21-4934-BF2B-A0008D12955F}" type="presParOf" srcId="{6E9CECF8-A24F-43A4-A1A1-597F787AE485}" destId="{01B6FBC1-8787-4CD3-8916-EFB491D0B54D}" srcOrd="1" destOrd="0" presId="urn:microsoft.com/office/officeart/2005/8/layout/hProcess10#1"/>
    <dgm:cxn modelId="{1DB0A526-A15F-4BC0-93CD-55E9E27CB508}" type="presParOf" srcId="{01B6FBC1-8787-4CD3-8916-EFB491D0B54D}" destId="{90210BD2-6259-4E3A-B2B5-DD6823F1B98A}" srcOrd="0" destOrd="0" presId="urn:microsoft.com/office/officeart/2005/8/layout/hProcess10#1"/>
    <dgm:cxn modelId="{99E5AA8C-DDF9-48D8-8494-9BACFF65DE1E}" type="presParOf" srcId="{6E9CECF8-A24F-43A4-A1A1-597F787AE485}" destId="{F3359418-18E1-47DA-844D-4F202151B0B2}" srcOrd="2" destOrd="0" presId="urn:microsoft.com/office/officeart/2005/8/layout/hProcess10#1"/>
    <dgm:cxn modelId="{CD728E02-5B2B-4991-B75F-82C57D7EAE68}" type="presParOf" srcId="{F3359418-18E1-47DA-844D-4F202151B0B2}" destId="{FE096D66-6289-4A1B-8F3E-20F7242E038E}" srcOrd="0" destOrd="0" presId="urn:microsoft.com/office/officeart/2005/8/layout/hProcess10#1"/>
    <dgm:cxn modelId="{EE852CEC-3CEA-444E-855F-0BC4BB0759A8}" type="presParOf" srcId="{F3359418-18E1-47DA-844D-4F202151B0B2}" destId="{8AEB04D5-3458-4C7F-9CFD-3416A1F1A0D4}" srcOrd="1" destOrd="0" presId="urn:microsoft.com/office/officeart/2005/8/layout/hProcess10#1"/>
    <dgm:cxn modelId="{DE963741-C7A5-4672-BB23-DCB0D3195001}" type="presParOf" srcId="{6E9CECF8-A24F-43A4-A1A1-597F787AE485}" destId="{426E602A-30A1-483D-AE0A-CA7801E417B5}" srcOrd="3" destOrd="0" presId="urn:microsoft.com/office/officeart/2005/8/layout/hProcess10#1"/>
    <dgm:cxn modelId="{7E197EA7-15DD-487E-BCA4-E71BAD3BDA03}" type="presParOf" srcId="{426E602A-30A1-483D-AE0A-CA7801E417B5}" destId="{7AA8DD27-C676-4679-B8F8-B262F53D1BE0}" srcOrd="0" destOrd="0" presId="urn:microsoft.com/office/officeart/2005/8/layout/hProcess10#1"/>
    <dgm:cxn modelId="{E518A96E-6834-44A9-A0D4-637D421D8254}" type="presParOf" srcId="{6E9CECF8-A24F-43A4-A1A1-597F787AE485}" destId="{5611CCCB-90E0-4FC4-B3D2-87DEA431323D}" srcOrd="4" destOrd="0" presId="urn:microsoft.com/office/officeart/2005/8/layout/hProcess10#1"/>
    <dgm:cxn modelId="{D2E20FB0-CC9D-4A4D-82EC-45086B2DE307}" type="presParOf" srcId="{5611CCCB-90E0-4FC4-B3D2-87DEA431323D}" destId="{4CED1C04-0581-4C63-A0EB-4518867B3C01}" srcOrd="0" destOrd="0" presId="urn:microsoft.com/office/officeart/2005/8/layout/hProcess10#1"/>
    <dgm:cxn modelId="{A59087E8-634C-4EA7-BA14-37BC50AE960B}" type="presParOf" srcId="{5611CCCB-90E0-4FC4-B3D2-87DEA431323D}" destId="{07A14BAF-B83F-4DDD-A031-E8D4877F1338}" srcOrd="1" destOrd="0" presId="urn:microsoft.com/office/officeart/2005/8/layout/hProcess10#1"/>
    <dgm:cxn modelId="{1B56E336-BA01-4E36-81F9-56C97962CCCC}" type="presParOf" srcId="{6E9CECF8-A24F-43A4-A1A1-597F787AE485}" destId="{80E0CEA6-7DEA-4355-8836-58BCA1EA1343}" srcOrd="5" destOrd="0" presId="urn:microsoft.com/office/officeart/2005/8/layout/hProcess10#1"/>
    <dgm:cxn modelId="{62CAC973-3496-4354-B9E0-2FC2F9CABB34}" type="presParOf" srcId="{80E0CEA6-7DEA-4355-8836-58BCA1EA1343}" destId="{A6FDE2DF-16A8-4711-B015-FF31CC270764}" srcOrd="0" destOrd="0" presId="urn:microsoft.com/office/officeart/2005/8/layout/hProcess10#1"/>
    <dgm:cxn modelId="{E111880F-BBE3-4E9F-93CE-824D864191DD}" type="presParOf" srcId="{6E9CECF8-A24F-43A4-A1A1-597F787AE485}" destId="{41A9FE17-2829-4819-96AB-DBAC5E2BFE6A}" srcOrd="6" destOrd="0" presId="urn:microsoft.com/office/officeart/2005/8/layout/hProcess10#1"/>
    <dgm:cxn modelId="{8E757C57-4D88-402F-A1E8-78921B5AC1B9}" type="presParOf" srcId="{41A9FE17-2829-4819-96AB-DBAC5E2BFE6A}" destId="{80EDFB43-ACB3-422D-894A-FD562AD010F7}" srcOrd="0" destOrd="0" presId="urn:microsoft.com/office/officeart/2005/8/layout/hProcess10#1"/>
    <dgm:cxn modelId="{599AF8A8-472F-4CFD-A25E-F5993724CBA9}" type="presParOf" srcId="{41A9FE17-2829-4819-96AB-DBAC5E2BFE6A}" destId="{BB7DFACD-3DBE-4D73-8210-D7663B0FD4BD}" srcOrd="1" destOrd="0" presId="urn:microsoft.com/office/officeart/2005/8/layout/hProcess10#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69266BB-09D7-420B-8B44-FE736B0EFEA6}" type="doc">
      <dgm:prSet loTypeId="urn:microsoft.com/office/officeart/2005/8/layout/hProcess10#2" loCatId="process" qsTypeId="urn:microsoft.com/office/officeart/2005/8/quickstyle/3d4" qsCatId="3D" csTypeId="urn:microsoft.com/office/officeart/2005/8/colors/accent1_2" csCatId="accent1" phldr="1"/>
      <dgm:spPr/>
      <dgm:t>
        <a:bodyPr/>
        <a:lstStyle/>
        <a:p>
          <a:endParaRPr lang="en-GB"/>
        </a:p>
      </dgm:t>
    </dgm:pt>
    <dgm:pt modelId="{2808AC0D-677F-44E4-B9BB-D7A2C7F8BA59}">
      <dgm:prSet phldrT="[Text]"/>
      <dgm:spPr/>
      <dgm:t>
        <a:bodyPr/>
        <a:lstStyle/>
        <a:p>
          <a:r>
            <a:rPr lang="el-GR" dirty="0" smtClean="0"/>
            <a:t>Κέντρα Υποδοχής και Φιλοξενίας</a:t>
          </a:r>
          <a:endParaRPr lang="en-GB" dirty="0"/>
        </a:p>
      </dgm:t>
    </dgm:pt>
    <dgm:pt modelId="{4C0CE5DE-DD24-47A6-8BC7-C1CF161DEF55}" type="parTrans" cxnId="{B77C3518-7B61-4724-889F-C751B78C33CA}">
      <dgm:prSet/>
      <dgm:spPr/>
      <dgm:t>
        <a:bodyPr/>
        <a:lstStyle/>
        <a:p>
          <a:endParaRPr lang="en-GB"/>
        </a:p>
      </dgm:t>
    </dgm:pt>
    <dgm:pt modelId="{E42ACCB4-AFC4-4F0F-951A-721D5C0DE315}" type="sibTrans" cxnId="{B77C3518-7B61-4724-889F-C751B78C33CA}">
      <dgm:prSet/>
      <dgm:spPr/>
      <dgm:t>
        <a:bodyPr/>
        <a:lstStyle/>
        <a:p>
          <a:endParaRPr lang="en-GB"/>
        </a:p>
      </dgm:t>
    </dgm:pt>
    <dgm:pt modelId="{106EE300-A66A-421E-8942-F0951C666E94}">
      <dgm:prSet phldrT="[Text]"/>
      <dgm:spPr/>
      <dgm:t>
        <a:bodyPr/>
        <a:lstStyle/>
        <a:p>
          <a:r>
            <a:rPr lang="en-US" dirty="0" smtClean="0"/>
            <a:t>UNHCR</a:t>
          </a:r>
          <a:endParaRPr lang="en-GB" dirty="0"/>
        </a:p>
      </dgm:t>
    </dgm:pt>
    <dgm:pt modelId="{2DECD8CC-BC59-4C59-8643-020E255FE3F2}" type="parTrans" cxnId="{87F8A33B-B327-48A0-86AC-27AC71D74587}">
      <dgm:prSet/>
      <dgm:spPr/>
      <dgm:t>
        <a:bodyPr/>
        <a:lstStyle/>
        <a:p>
          <a:endParaRPr lang="en-GB"/>
        </a:p>
      </dgm:t>
    </dgm:pt>
    <dgm:pt modelId="{E5165E54-BBE1-4B3F-815B-34AB912EA221}" type="sibTrans" cxnId="{87F8A33B-B327-48A0-86AC-27AC71D74587}">
      <dgm:prSet/>
      <dgm:spPr/>
      <dgm:t>
        <a:bodyPr/>
        <a:lstStyle/>
        <a:p>
          <a:endParaRPr lang="en-GB"/>
        </a:p>
      </dgm:t>
    </dgm:pt>
    <dgm:pt modelId="{B49236D1-44C1-4B18-9DB0-9D997D2A7DDD}">
      <dgm:prSet phldrT="[Text]"/>
      <dgm:spPr/>
      <dgm:t>
        <a:bodyPr/>
        <a:lstStyle/>
        <a:p>
          <a:r>
            <a:rPr lang="en-US" dirty="0" smtClean="0"/>
            <a:t>NGOs</a:t>
          </a:r>
          <a:endParaRPr lang="en-GB" dirty="0"/>
        </a:p>
      </dgm:t>
    </dgm:pt>
    <dgm:pt modelId="{3326658E-D331-460F-A6E0-EDBEEE38E30E}" type="parTrans" cxnId="{3023B8FB-83E6-41AB-A2AE-6B840DD9446B}">
      <dgm:prSet/>
      <dgm:spPr/>
      <dgm:t>
        <a:bodyPr/>
        <a:lstStyle/>
        <a:p>
          <a:endParaRPr lang="en-GB"/>
        </a:p>
      </dgm:t>
    </dgm:pt>
    <dgm:pt modelId="{5A6E9C25-E2A6-4B3C-8556-3201A54194B8}" type="sibTrans" cxnId="{3023B8FB-83E6-41AB-A2AE-6B840DD9446B}">
      <dgm:prSet/>
      <dgm:spPr/>
      <dgm:t>
        <a:bodyPr/>
        <a:lstStyle/>
        <a:p>
          <a:endParaRPr lang="en-GB"/>
        </a:p>
      </dgm:t>
    </dgm:pt>
    <dgm:pt modelId="{6E9CECF8-A24F-43A4-A1A1-597F787AE485}" type="pres">
      <dgm:prSet presAssocID="{A69266BB-09D7-420B-8B44-FE736B0EFEA6}" presName="Name0" presStyleCnt="0">
        <dgm:presLayoutVars>
          <dgm:dir/>
          <dgm:resizeHandles val="exact"/>
        </dgm:presLayoutVars>
      </dgm:prSet>
      <dgm:spPr/>
      <dgm:t>
        <a:bodyPr/>
        <a:lstStyle/>
        <a:p>
          <a:endParaRPr lang="en-GB"/>
        </a:p>
      </dgm:t>
    </dgm:pt>
    <dgm:pt modelId="{82A6602D-1EE1-4A60-81D8-92A660243DF8}" type="pres">
      <dgm:prSet presAssocID="{2808AC0D-677F-44E4-B9BB-D7A2C7F8BA59}" presName="composite" presStyleCnt="0"/>
      <dgm:spPr/>
    </dgm:pt>
    <dgm:pt modelId="{D4599CD8-EF13-467D-85E4-0D12D8C06E5E}" type="pres">
      <dgm:prSet presAssocID="{2808AC0D-677F-44E4-B9BB-D7A2C7F8BA59}" presName="imagSh" presStyleLbl="b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l="-89000" r="-89000"/>
          </a:stretch>
        </a:blipFill>
      </dgm:spPr>
      <dgm:t>
        <a:bodyPr/>
        <a:lstStyle/>
        <a:p>
          <a:endParaRPr lang="en-US"/>
        </a:p>
      </dgm:t>
    </dgm:pt>
    <dgm:pt modelId="{78016BB0-945B-46BD-A0CE-4CE9A875586A}" type="pres">
      <dgm:prSet presAssocID="{2808AC0D-677F-44E4-B9BB-D7A2C7F8BA59}" presName="txNode" presStyleLbl="node1" presStyleIdx="0" presStyleCnt="3">
        <dgm:presLayoutVars>
          <dgm:bulletEnabled val="1"/>
        </dgm:presLayoutVars>
      </dgm:prSet>
      <dgm:spPr/>
      <dgm:t>
        <a:bodyPr/>
        <a:lstStyle/>
        <a:p>
          <a:endParaRPr lang="en-GB"/>
        </a:p>
      </dgm:t>
    </dgm:pt>
    <dgm:pt modelId="{01B6FBC1-8787-4CD3-8916-EFB491D0B54D}" type="pres">
      <dgm:prSet presAssocID="{E42ACCB4-AFC4-4F0F-951A-721D5C0DE315}" presName="sibTrans" presStyleLbl="sibTrans2D1" presStyleIdx="0" presStyleCnt="2"/>
      <dgm:spPr>
        <a:prstGeom prst="diamond">
          <a:avLst/>
        </a:prstGeom>
      </dgm:spPr>
      <dgm:t>
        <a:bodyPr/>
        <a:lstStyle/>
        <a:p>
          <a:endParaRPr lang="en-GB"/>
        </a:p>
      </dgm:t>
    </dgm:pt>
    <dgm:pt modelId="{90210BD2-6259-4E3A-B2B5-DD6823F1B98A}" type="pres">
      <dgm:prSet presAssocID="{E42ACCB4-AFC4-4F0F-951A-721D5C0DE315}" presName="connTx" presStyleLbl="sibTrans2D1" presStyleIdx="0" presStyleCnt="2"/>
      <dgm:spPr/>
      <dgm:t>
        <a:bodyPr/>
        <a:lstStyle/>
        <a:p>
          <a:endParaRPr lang="en-GB"/>
        </a:p>
      </dgm:t>
    </dgm:pt>
    <dgm:pt modelId="{F3359418-18E1-47DA-844D-4F202151B0B2}" type="pres">
      <dgm:prSet presAssocID="{106EE300-A66A-421E-8942-F0951C666E94}" presName="composite" presStyleCnt="0"/>
      <dgm:spPr/>
    </dgm:pt>
    <dgm:pt modelId="{FE096D66-6289-4A1B-8F3E-20F7242E038E}" type="pres">
      <dgm:prSet presAssocID="{106EE300-A66A-421E-8942-F0951C666E94}" presName="imagSh" presStyleLbl="b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t="-18000" b="-18000"/>
          </a:stretch>
        </a:blipFill>
      </dgm:spPr>
    </dgm:pt>
    <dgm:pt modelId="{8AEB04D5-3458-4C7F-9CFD-3416A1F1A0D4}" type="pres">
      <dgm:prSet presAssocID="{106EE300-A66A-421E-8942-F0951C666E94}" presName="txNode" presStyleLbl="node1" presStyleIdx="1" presStyleCnt="3">
        <dgm:presLayoutVars>
          <dgm:bulletEnabled val="1"/>
        </dgm:presLayoutVars>
      </dgm:prSet>
      <dgm:spPr/>
      <dgm:t>
        <a:bodyPr/>
        <a:lstStyle/>
        <a:p>
          <a:endParaRPr lang="en-GB"/>
        </a:p>
      </dgm:t>
    </dgm:pt>
    <dgm:pt modelId="{426E602A-30A1-483D-AE0A-CA7801E417B5}" type="pres">
      <dgm:prSet presAssocID="{E5165E54-BBE1-4B3F-815B-34AB912EA221}" presName="sibTrans" presStyleLbl="sibTrans2D1" presStyleIdx="1" presStyleCnt="2"/>
      <dgm:spPr>
        <a:prstGeom prst="diamond">
          <a:avLst/>
        </a:prstGeom>
      </dgm:spPr>
      <dgm:t>
        <a:bodyPr/>
        <a:lstStyle/>
        <a:p>
          <a:endParaRPr lang="en-GB"/>
        </a:p>
      </dgm:t>
    </dgm:pt>
    <dgm:pt modelId="{7AA8DD27-C676-4679-B8F8-B262F53D1BE0}" type="pres">
      <dgm:prSet presAssocID="{E5165E54-BBE1-4B3F-815B-34AB912EA221}" presName="connTx" presStyleLbl="sibTrans2D1" presStyleIdx="1" presStyleCnt="2"/>
      <dgm:spPr/>
      <dgm:t>
        <a:bodyPr/>
        <a:lstStyle/>
        <a:p>
          <a:endParaRPr lang="en-GB"/>
        </a:p>
      </dgm:t>
    </dgm:pt>
    <dgm:pt modelId="{5611CCCB-90E0-4FC4-B3D2-87DEA431323D}" type="pres">
      <dgm:prSet presAssocID="{B49236D1-44C1-4B18-9DB0-9D997D2A7DDD}" presName="composite" presStyleCnt="0"/>
      <dgm:spPr/>
    </dgm:pt>
    <dgm:pt modelId="{4CED1C04-0581-4C63-A0EB-4518867B3C01}" type="pres">
      <dgm:prSet presAssocID="{B49236D1-44C1-4B18-9DB0-9D997D2A7DDD}" presName="imagSh" presStyleLbl="b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l="-31000" r="-31000"/>
          </a:stretch>
        </a:blipFill>
      </dgm:spPr>
    </dgm:pt>
    <dgm:pt modelId="{07A14BAF-B83F-4DDD-A031-E8D4877F1338}" type="pres">
      <dgm:prSet presAssocID="{B49236D1-44C1-4B18-9DB0-9D997D2A7DDD}" presName="txNode" presStyleLbl="node1" presStyleIdx="2" presStyleCnt="3">
        <dgm:presLayoutVars>
          <dgm:bulletEnabled val="1"/>
        </dgm:presLayoutVars>
      </dgm:prSet>
      <dgm:spPr/>
      <dgm:t>
        <a:bodyPr/>
        <a:lstStyle/>
        <a:p>
          <a:endParaRPr lang="en-GB"/>
        </a:p>
      </dgm:t>
    </dgm:pt>
  </dgm:ptLst>
  <dgm:cxnLst>
    <dgm:cxn modelId="{B630AD14-F380-432A-B9DD-EDDFA2501C5C}" type="presOf" srcId="{E42ACCB4-AFC4-4F0F-951A-721D5C0DE315}" destId="{01B6FBC1-8787-4CD3-8916-EFB491D0B54D}" srcOrd="0" destOrd="0" presId="urn:microsoft.com/office/officeart/2005/8/layout/hProcess10#2"/>
    <dgm:cxn modelId="{28B41221-94B6-4142-A43B-EA61F14FA8F2}" type="presOf" srcId="{2808AC0D-677F-44E4-B9BB-D7A2C7F8BA59}" destId="{78016BB0-945B-46BD-A0CE-4CE9A875586A}" srcOrd="0" destOrd="0" presId="urn:microsoft.com/office/officeart/2005/8/layout/hProcess10#2"/>
    <dgm:cxn modelId="{3A3D2561-CD87-47EE-A68B-CDAFF5A3914E}" type="presOf" srcId="{B49236D1-44C1-4B18-9DB0-9D997D2A7DDD}" destId="{07A14BAF-B83F-4DDD-A031-E8D4877F1338}" srcOrd="0" destOrd="0" presId="urn:microsoft.com/office/officeart/2005/8/layout/hProcess10#2"/>
    <dgm:cxn modelId="{54828F1C-EB38-418C-9204-E312E3C9C39B}" type="presOf" srcId="{106EE300-A66A-421E-8942-F0951C666E94}" destId="{8AEB04D5-3458-4C7F-9CFD-3416A1F1A0D4}" srcOrd="0" destOrd="0" presId="urn:microsoft.com/office/officeart/2005/8/layout/hProcess10#2"/>
    <dgm:cxn modelId="{B77C3518-7B61-4724-889F-C751B78C33CA}" srcId="{A69266BB-09D7-420B-8B44-FE736B0EFEA6}" destId="{2808AC0D-677F-44E4-B9BB-D7A2C7F8BA59}" srcOrd="0" destOrd="0" parTransId="{4C0CE5DE-DD24-47A6-8BC7-C1CF161DEF55}" sibTransId="{E42ACCB4-AFC4-4F0F-951A-721D5C0DE315}"/>
    <dgm:cxn modelId="{3023B8FB-83E6-41AB-A2AE-6B840DD9446B}" srcId="{A69266BB-09D7-420B-8B44-FE736B0EFEA6}" destId="{B49236D1-44C1-4B18-9DB0-9D997D2A7DDD}" srcOrd="2" destOrd="0" parTransId="{3326658E-D331-460F-A6E0-EDBEEE38E30E}" sibTransId="{5A6E9C25-E2A6-4B3C-8556-3201A54194B8}"/>
    <dgm:cxn modelId="{B06F17B3-D841-4F3A-92DE-A8788931CAC2}" type="presOf" srcId="{E5165E54-BBE1-4B3F-815B-34AB912EA221}" destId="{7AA8DD27-C676-4679-B8F8-B262F53D1BE0}" srcOrd="1" destOrd="0" presId="urn:microsoft.com/office/officeart/2005/8/layout/hProcess10#2"/>
    <dgm:cxn modelId="{B60BBD0D-3911-4D6D-A7EB-E6664E668105}" type="presOf" srcId="{E42ACCB4-AFC4-4F0F-951A-721D5C0DE315}" destId="{90210BD2-6259-4E3A-B2B5-DD6823F1B98A}" srcOrd="1" destOrd="0" presId="urn:microsoft.com/office/officeart/2005/8/layout/hProcess10#2"/>
    <dgm:cxn modelId="{87F8A33B-B327-48A0-86AC-27AC71D74587}" srcId="{A69266BB-09D7-420B-8B44-FE736B0EFEA6}" destId="{106EE300-A66A-421E-8942-F0951C666E94}" srcOrd="1" destOrd="0" parTransId="{2DECD8CC-BC59-4C59-8643-020E255FE3F2}" sibTransId="{E5165E54-BBE1-4B3F-815B-34AB912EA221}"/>
    <dgm:cxn modelId="{3B75CCE7-D2CD-48D6-95B3-BC72A17BF1A1}" type="presOf" srcId="{E5165E54-BBE1-4B3F-815B-34AB912EA221}" destId="{426E602A-30A1-483D-AE0A-CA7801E417B5}" srcOrd="0" destOrd="0" presId="urn:microsoft.com/office/officeart/2005/8/layout/hProcess10#2"/>
    <dgm:cxn modelId="{C31B5A21-BBA4-4164-9615-6C97ED17453B}" type="presOf" srcId="{A69266BB-09D7-420B-8B44-FE736B0EFEA6}" destId="{6E9CECF8-A24F-43A4-A1A1-597F787AE485}" srcOrd="0" destOrd="0" presId="urn:microsoft.com/office/officeart/2005/8/layout/hProcess10#2"/>
    <dgm:cxn modelId="{A2FBE1BC-5E2F-45BE-BD6D-3FA3B93104A3}" type="presParOf" srcId="{6E9CECF8-A24F-43A4-A1A1-597F787AE485}" destId="{82A6602D-1EE1-4A60-81D8-92A660243DF8}" srcOrd="0" destOrd="0" presId="urn:microsoft.com/office/officeart/2005/8/layout/hProcess10#2"/>
    <dgm:cxn modelId="{98034718-ED68-44A9-B1F5-35599FBE8070}" type="presParOf" srcId="{82A6602D-1EE1-4A60-81D8-92A660243DF8}" destId="{D4599CD8-EF13-467D-85E4-0D12D8C06E5E}" srcOrd="0" destOrd="0" presId="urn:microsoft.com/office/officeart/2005/8/layout/hProcess10#2"/>
    <dgm:cxn modelId="{FC805F9D-1402-4BAF-B5C2-A16FD6CC5BDB}" type="presParOf" srcId="{82A6602D-1EE1-4A60-81D8-92A660243DF8}" destId="{78016BB0-945B-46BD-A0CE-4CE9A875586A}" srcOrd="1" destOrd="0" presId="urn:microsoft.com/office/officeart/2005/8/layout/hProcess10#2"/>
    <dgm:cxn modelId="{112D81B5-8112-4CF3-9215-2A99D0BCA619}" type="presParOf" srcId="{6E9CECF8-A24F-43A4-A1A1-597F787AE485}" destId="{01B6FBC1-8787-4CD3-8916-EFB491D0B54D}" srcOrd="1" destOrd="0" presId="urn:microsoft.com/office/officeart/2005/8/layout/hProcess10#2"/>
    <dgm:cxn modelId="{3D3DE4B6-8BD4-44C7-BEC4-09B67C6508C7}" type="presParOf" srcId="{01B6FBC1-8787-4CD3-8916-EFB491D0B54D}" destId="{90210BD2-6259-4E3A-B2B5-DD6823F1B98A}" srcOrd="0" destOrd="0" presId="urn:microsoft.com/office/officeart/2005/8/layout/hProcess10#2"/>
    <dgm:cxn modelId="{132E28CF-BCF2-4198-A5F6-370E4C5ACFD2}" type="presParOf" srcId="{6E9CECF8-A24F-43A4-A1A1-597F787AE485}" destId="{F3359418-18E1-47DA-844D-4F202151B0B2}" srcOrd="2" destOrd="0" presId="urn:microsoft.com/office/officeart/2005/8/layout/hProcess10#2"/>
    <dgm:cxn modelId="{EA33CD97-A5BA-4923-8959-0E25CEAC41C1}" type="presParOf" srcId="{F3359418-18E1-47DA-844D-4F202151B0B2}" destId="{FE096D66-6289-4A1B-8F3E-20F7242E038E}" srcOrd="0" destOrd="0" presId="urn:microsoft.com/office/officeart/2005/8/layout/hProcess10#2"/>
    <dgm:cxn modelId="{1A98B107-D2B1-46AC-AE65-9696852D7B03}" type="presParOf" srcId="{F3359418-18E1-47DA-844D-4F202151B0B2}" destId="{8AEB04D5-3458-4C7F-9CFD-3416A1F1A0D4}" srcOrd="1" destOrd="0" presId="urn:microsoft.com/office/officeart/2005/8/layout/hProcess10#2"/>
    <dgm:cxn modelId="{4837F062-9A96-47FD-AE72-E6622D0DA085}" type="presParOf" srcId="{6E9CECF8-A24F-43A4-A1A1-597F787AE485}" destId="{426E602A-30A1-483D-AE0A-CA7801E417B5}" srcOrd="3" destOrd="0" presId="urn:microsoft.com/office/officeart/2005/8/layout/hProcess10#2"/>
    <dgm:cxn modelId="{4B8A56A9-6A80-4116-811A-578CC0821CA0}" type="presParOf" srcId="{426E602A-30A1-483D-AE0A-CA7801E417B5}" destId="{7AA8DD27-C676-4679-B8F8-B262F53D1BE0}" srcOrd="0" destOrd="0" presId="urn:microsoft.com/office/officeart/2005/8/layout/hProcess10#2"/>
    <dgm:cxn modelId="{0F6FA040-3BA1-4D34-8CD3-FFD06FD82F47}" type="presParOf" srcId="{6E9CECF8-A24F-43A4-A1A1-597F787AE485}" destId="{5611CCCB-90E0-4FC4-B3D2-87DEA431323D}" srcOrd="4" destOrd="0" presId="urn:microsoft.com/office/officeart/2005/8/layout/hProcess10#2"/>
    <dgm:cxn modelId="{20648D27-11CD-474D-B0FA-E49F8F6E0393}" type="presParOf" srcId="{5611CCCB-90E0-4FC4-B3D2-87DEA431323D}" destId="{4CED1C04-0581-4C63-A0EB-4518867B3C01}" srcOrd="0" destOrd="0" presId="urn:microsoft.com/office/officeart/2005/8/layout/hProcess10#2"/>
    <dgm:cxn modelId="{738AD6A3-BB72-47F0-B560-F6B6CD4BCBD9}" type="presParOf" srcId="{5611CCCB-90E0-4FC4-B3D2-87DEA431323D}" destId="{07A14BAF-B83F-4DDD-A031-E8D4877F1338}" srcOrd="1" destOrd="0" presId="urn:microsoft.com/office/officeart/2005/8/layout/hProcess10#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1E0390-C530-489C-91A9-72086BBE9661}">
      <dsp:nvSpPr>
        <dsp:cNvPr id="0" name=""/>
        <dsp:cNvSpPr/>
      </dsp:nvSpPr>
      <dsp:spPr>
        <a:xfrm>
          <a:off x="2937087" y="0"/>
          <a:ext cx="2036359" cy="2036566"/>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E46653-D3D6-47CC-A026-3664E986F574}">
      <dsp:nvSpPr>
        <dsp:cNvPr id="0" name=""/>
        <dsp:cNvSpPr/>
      </dsp:nvSpPr>
      <dsp:spPr>
        <a:xfrm>
          <a:off x="3386683" y="499419"/>
          <a:ext cx="1136403" cy="10436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l-GR" sz="1600" b="1" kern="1200" dirty="0" smtClean="0"/>
            <a:t>ΥΑΜ</a:t>
          </a:r>
          <a:endParaRPr lang="en-GB" sz="1600" b="1" kern="1200" dirty="0"/>
        </a:p>
      </dsp:txBody>
      <dsp:txXfrm>
        <a:off x="3386683" y="499419"/>
        <a:ext cx="1136403" cy="1043667"/>
      </dsp:txXfrm>
    </dsp:sp>
    <dsp:sp modelId="{80C53164-CBBF-4737-87B6-19E22D291A92}">
      <dsp:nvSpPr>
        <dsp:cNvPr id="0" name=""/>
        <dsp:cNvSpPr/>
      </dsp:nvSpPr>
      <dsp:spPr>
        <a:xfrm>
          <a:off x="2371369" y="1170310"/>
          <a:ext cx="2036359" cy="2036566"/>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EBE914-C493-419B-9FEE-C7EEA10DA9CD}">
      <dsp:nvSpPr>
        <dsp:cNvPr id="0" name=""/>
        <dsp:cNvSpPr/>
      </dsp:nvSpPr>
      <dsp:spPr>
        <a:xfrm>
          <a:off x="2818672" y="1909652"/>
          <a:ext cx="1136403" cy="5681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l-GR" sz="1600" b="1" kern="1200" dirty="0" smtClean="0"/>
            <a:t>ΥΠΗΡΕΣΙΑ ΑΣΥΛΟΥ</a:t>
          </a:r>
          <a:endParaRPr lang="en-GB" sz="1600" b="1" kern="1200" dirty="0"/>
        </a:p>
      </dsp:txBody>
      <dsp:txXfrm>
        <a:off x="2818672" y="1909652"/>
        <a:ext cx="1136403" cy="568143"/>
      </dsp:txXfrm>
    </dsp:sp>
    <dsp:sp modelId="{7385FAF4-A03E-4A18-987A-B2C53D2585DB}">
      <dsp:nvSpPr>
        <dsp:cNvPr id="0" name=""/>
        <dsp:cNvSpPr/>
      </dsp:nvSpPr>
      <dsp:spPr>
        <a:xfrm>
          <a:off x="2937087" y="2344940"/>
          <a:ext cx="2036359" cy="2036566"/>
        </a:xfrm>
        <a:prstGeom prst="circularArrow">
          <a:avLst>
            <a:gd name="adj1" fmla="val 10980"/>
            <a:gd name="adj2" fmla="val 1142322"/>
            <a:gd name="adj3" fmla="val 4500000"/>
            <a:gd name="adj4" fmla="val 13500000"/>
            <a:gd name="adj5" fmla="val 125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247105-AE29-4262-ACA1-4BC870574EA0}">
      <dsp:nvSpPr>
        <dsp:cNvPr id="0" name=""/>
        <dsp:cNvSpPr/>
      </dsp:nvSpPr>
      <dsp:spPr>
        <a:xfrm>
          <a:off x="3312368" y="3082122"/>
          <a:ext cx="1285033" cy="5681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l-GR" sz="1600" b="1" kern="1200" dirty="0" smtClean="0"/>
            <a:t>ΑΝΑΘ. ΑΡΧΗ ΠΡΟΣΦΥΓΩΝ</a:t>
          </a:r>
          <a:endParaRPr lang="en-GB" sz="1600" b="1" kern="1200" dirty="0"/>
        </a:p>
      </dsp:txBody>
      <dsp:txXfrm>
        <a:off x="3312368" y="3082122"/>
        <a:ext cx="1285033" cy="568143"/>
      </dsp:txXfrm>
    </dsp:sp>
    <dsp:sp modelId="{90A1847C-BDFB-4671-BD6F-162918146A9E}">
      <dsp:nvSpPr>
        <dsp:cNvPr id="0" name=""/>
        <dsp:cNvSpPr/>
      </dsp:nvSpPr>
      <dsp:spPr>
        <a:xfrm>
          <a:off x="2516523" y="3650265"/>
          <a:ext cx="1749488" cy="1750334"/>
        </a:xfrm>
        <a:prstGeom prst="blockArc">
          <a:avLst>
            <a:gd name="adj1" fmla="val 0"/>
            <a:gd name="adj2" fmla="val 18900000"/>
            <a:gd name="adj3" fmla="val 1274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8C634F-2A4F-48FD-AE15-7B8C67806D93}">
      <dsp:nvSpPr>
        <dsp:cNvPr id="0" name=""/>
        <dsp:cNvSpPr/>
      </dsp:nvSpPr>
      <dsp:spPr>
        <a:xfrm>
          <a:off x="2818672" y="4254592"/>
          <a:ext cx="1136403" cy="5681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l-GR" sz="1600" b="1" kern="1200" dirty="0" smtClean="0"/>
            <a:t>ΔΙΟΙΚΗΤΙΚΟ ΔΙΚΑΣΤΗΡΙΟ</a:t>
          </a:r>
          <a:endParaRPr lang="en-GB" sz="1600" b="1" kern="1200" dirty="0"/>
        </a:p>
      </dsp:txBody>
      <dsp:txXfrm>
        <a:off x="2818672" y="4254592"/>
        <a:ext cx="1136403" cy="5681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599CD8-EF13-467D-85E4-0D12D8C06E5E}">
      <dsp:nvSpPr>
        <dsp:cNvPr id="0" name=""/>
        <dsp:cNvSpPr/>
      </dsp:nvSpPr>
      <dsp:spPr>
        <a:xfrm>
          <a:off x="782" y="2311006"/>
          <a:ext cx="1019422" cy="1019422"/>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1000" r="-1000"/>
          </a:stretch>
        </a:blipFill>
        <a:ln>
          <a:noFill/>
        </a:ln>
        <a:effectLst/>
        <a:scene3d>
          <a:camera prst="orthographicFront"/>
          <a:lightRig rig="chilly" dir="t"/>
        </a:scene3d>
        <a:sp3d z="-25700" extrusionH="63500" contourW="12700" prstMaterial="matte">
          <a:contourClr>
            <a:schemeClr val="lt1"/>
          </a:contourClr>
        </a:sp3d>
      </dsp:spPr>
      <dsp:style>
        <a:lnRef idx="0">
          <a:scrgbClr r="0" g="0" b="0"/>
        </a:lnRef>
        <a:fillRef idx="1">
          <a:scrgbClr r="0" g="0" b="0"/>
        </a:fillRef>
        <a:effectRef idx="0">
          <a:scrgbClr r="0" g="0" b="0"/>
        </a:effectRef>
        <a:fontRef idx="minor"/>
      </dsp:style>
    </dsp:sp>
    <dsp:sp modelId="{78016BB0-945B-46BD-A0CE-4CE9A875586A}">
      <dsp:nvSpPr>
        <dsp:cNvPr id="0" name=""/>
        <dsp:cNvSpPr/>
      </dsp:nvSpPr>
      <dsp:spPr>
        <a:xfrm>
          <a:off x="166735" y="2922659"/>
          <a:ext cx="1019422" cy="1019422"/>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l-GR" sz="1300" kern="1200" dirty="0" smtClean="0"/>
            <a:t>ΥΠΟΥΡΓΕΙΟ ΥΓΕΙΑΣ</a:t>
          </a:r>
          <a:endParaRPr lang="en-GB" sz="1300" kern="1200" dirty="0"/>
        </a:p>
      </dsp:txBody>
      <dsp:txXfrm>
        <a:off x="196593" y="2952517"/>
        <a:ext cx="959706" cy="959706"/>
      </dsp:txXfrm>
    </dsp:sp>
    <dsp:sp modelId="{01B6FBC1-8787-4CD3-8916-EFB491D0B54D}">
      <dsp:nvSpPr>
        <dsp:cNvPr id="0" name=""/>
        <dsp:cNvSpPr/>
      </dsp:nvSpPr>
      <dsp:spPr>
        <a:xfrm>
          <a:off x="1216568" y="2698240"/>
          <a:ext cx="196363" cy="244952"/>
        </a:xfrm>
        <a:prstGeom prst="diamond">
          <a:avLst/>
        </a:prstGeom>
        <a:solidFill>
          <a:schemeClr val="accent1">
            <a:tint val="60000"/>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1216568" y="2747230"/>
        <a:ext cx="137454" cy="146972"/>
      </dsp:txXfrm>
    </dsp:sp>
    <dsp:sp modelId="{FE096D66-6289-4A1B-8F3E-20F7242E038E}">
      <dsp:nvSpPr>
        <dsp:cNvPr id="0" name=""/>
        <dsp:cNvSpPr/>
      </dsp:nvSpPr>
      <dsp:spPr>
        <a:xfrm>
          <a:off x="1581242" y="2311006"/>
          <a:ext cx="1019422" cy="1019422"/>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18000" b="-18000"/>
          </a:stretch>
        </a:blipFill>
        <a:ln>
          <a:noFill/>
        </a:ln>
        <a:effectLst/>
        <a:scene3d>
          <a:camera prst="orthographicFront"/>
          <a:lightRig rig="chilly" dir="t"/>
        </a:scene3d>
        <a:sp3d z="-25700" extrusionH="63500" contourW="12700" prstMaterial="matte">
          <a:contourClr>
            <a:schemeClr val="lt1"/>
          </a:contourClr>
        </a:sp3d>
      </dsp:spPr>
      <dsp:style>
        <a:lnRef idx="0">
          <a:scrgbClr r="0" g="0" b="0"/>
        </a:lnRef>
        <a:fillRef idx="1">
          <a:scrgbClr r="0" g="0" b="0"/>
        </a:fillRef>
        <a:effectRef idx="0">
          <a:scrgbClr r="0" g="0" b="0"/>
        </a:effectRef>
        <a:fontRef idx="minor"/>
      </dsp:style>
    </dsp:sp>
    <dsp:sp modelId="{8AEB04D5-3458-4C7F-9CFD-3416A1F1A0D4}">
      <dsp:nvSpPr>
        <dsp:cNvPr id="0" name=""/>
        <dsp:cNvSpPr/>
      </dsp:nvSpPr>
      <dsp:spPr>
        <a:xfrm>
          <a:off x="1747195" y="2922659"/>
          <a:ext cx="1019422" cy="1019422"/>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l-GR" sz="1300" kern="1200" dirty="0" smtClean="0"/>
            <a:t>ΓΡΑΦΕΙΟ ΕΡΓΑΣΙΑΣ</a:t>
          </a:r>
          <a:endParaRPr lang="en-GB" sz="1300" kern="1200" dirty="0"/>
        </a:p>
      </dsp:txBody>
      <dsp:txXfrm>
        <a:off x="1777053" y="2952517"/>
        <a:ext cx="959706" cy="959706"/>
      </dsp:txXfrm>
    </dsp:sp>
    <dsp:sp modelId="{426E602A-30A1-483D-AE0A-CA7801E417B5}">
      <dsp:nvSpPr>
        <dsp:cNvPr id="0" name=""/>
        <dsp:cNvSpPr/>
      </dsp:nvSpPr>
      <dsp:spPr>
        <a:xfrm>
          <a:off x="2797028" y="2698240"/>
          <a:ext cx="196363" cy="244952"/>
        </a:xfrm>
        <a:prstGeom prst="diamond">
          <a:avLst/>
        </a:prstGeom>
        <a:solidFill>
          <a:schemeClr val="accent1">
            <a:tint val="60000"/>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2797028" y="2747230"/>
        <a:ext cx="137454" cy="146972"/>
      </dsp:txXfrm>
    </dsp:sp>
    <dsp:sp modelId="{4CED1C04-0581-4C63-A0EB-4518867B3C01}">
      <dsp:nvSpPr>
        <dsp:cNvPr id="0" name=""/>
        <dsp:cNvSpPr/>
      </dsp:nvSpPr>
      <dsp:spPr>
        <a:xfrm>
          <a:off x="3161702" y="2311006"/>
          <a:ext cx="1019422" cy="1019422"/>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17000" r="-17000"/>
          </a:stretch>
        </a:blipFill>
        <a:ln>
          <a:noFill/>
        </a:ln>
        <a:effectLst/>
        <a:scene3d>
          <a:camera prst="orthographicFront"/>
          <a:lightRig rig="chilly" dir="t"/>
        </a:scene3d>
        <a:sp3d z="-25700" extrusionH="63500" contourW="12700" prstMaterial="matte">
          <a:contourClr>
            <a:schemeClr val="lt1"/>
          </a:contourClr>
        </a:sp3d>
      </dsp:spPr>
      <dsp:style>
        <a:lnRef idx="0">
          <a:scrgbClr r="0" g="0" b="0"/>
        </a:lnRef>
        <a:fillRef idx="1">
          <a:scrgbClr r="0" g="0" b="0"/>
        </a:fillRef>
        <a:effectRef idx="0">
          <a:scrgbClr r="0" g="0" b="0"/>
        </a:effectRef>
        <a:fontRef idx="minor"/>
      </dsp:style>
    </dsp:sp>
    <dsp:sp modelId="{07A14BAF-B83F-4DDD-A031-E8D4877F1338}">
      <dsp:nvSpPr>
        <dsp:cNvPr id="0" name=""/>
        <dsp:cNvSpPr/>
      </dsp:nvSpPr>
      <dsp:spPr>
        <a:xfrm>
          <a:off x="3327655" y="2922659"/>
          <a:ext cx="1019422" cy="1019422"/>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l-GR" sz="1300" kern="1200" dirty="0" smtClean="0"/>
            <a:t>ΤΑΠΜ</a:t>
          </a:r>
          <a:endParaRPr lang="en-GB" sz="1300" kern="1200" dirty="0"/>
        </a:p>
      </dsp:txBody>
      <dsp:txXfrm>
        <a:off x="3357513" y="2952517"/>
        <a:ext cx="959706" cy="959706"/>
      </dsp:txXfrm>
    </dsp:sp>
    <dsp:sp modelId="{80E0CEA6-7DEA-4355-8836-58BCA1EA1343}">
      <dsp:nvSpPr>
        <dsp:cNvPr id="0" name=""/>
        <dsp:cNvSpPr/>
      </dsp:nvSpPr>
      <dsp:spPr>
        <a:xfrm>
          <a:off x="4377487" y="2698240"/>
          <a:ext cx="196363" cy="244952"/>
        </a:xfrm>
        <a:prstGeom prst="diamond">
          <a:avLst/>
        </a:prstGeom>
        <a:solidFill>
          <a:schemeClr val="accent1">
            <a:tint val="60000"/>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4377487" y="2747230"/>
        <a:ext cx="137454" cy="146972"/>
      </dsp:txXfrm>
    </dsp:sp>
    <dsp:sp modelId="{80EDFB43-ACB3-422D-894A-FD562AD010F7}">
      <dsp:nvSpPr>
        <dsp:cNvPr id="0" name=""/>
        <dsp:cNvSpPr/>
      </dsp:nvSpPr>
      <dsp:spPr>
        <a:xfrm>
          <a:off x="4742162" y="2311006"/>
          <a:ext cx="1019422" cy="1019422"/>
        </a:xfrm>
        <a:prstGeom prst="roundRect">
          <a:avLst>
            <a:gd name="adj" fmla="val 10000"/>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25000" r="-25000"/>
          </a:stretch>
        </a:blipFill>
        <a:ln>
          <a:noFill/>
        </a:ln>
        <a:effectLst/>
        <a:scene3d>
          <a:camera prst="orthographicFront"/>
          <a:lightRig rig="chilly" dir="t"/>
        </a:scene3d>
        <a:sp3d z="-25700" extrusionH="63500" contourW="12700" prstMaterial="matte">
          <a:contourClr>
            <a:schemeClr val="lt1"/>
          </a:contourClr>
        </a:sp3d>
      </dsp:spPr>
      <dsp:style>
        <a:lnRef idx="0">
          <a:scrgbClr r="0" g="0" b="0"/>
        </a:lnRef>
        <a:fillRef idx="1">
          <a:scrgbClr r="0" g="0" b="0"/>
        </a:fillRef>
        <a:effectRef idx="0">
          <a:scrgbClr r="0" g="0" b="0"/>
        </a:effectRef>
        <a:fontRef idx="minor"/>
      </dsp:style>
    </dsp:sp>
    <dsp:sp modelId="{BB7DFACD-3DBE-4D73-8210-D7663B0FD4BD}">
      <dsp:nvSpPr>
        <dsp:cNvPr id="0" name=""/>
        <dsp:cNvSpPr/>
      </dsp:nvSpPr>
      <dsp:spPr>
        <a:xfrm>
          <a:off x="4908114" y="2922659"/>
          <a:ext cx="1019422" cy="1019422"/>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l-GR" sz="1300" kern="1200" dirty="0" smtClean="0"/>
            <a:t>ΥΠΗΡΕΣΙΕΣ ΚΟΙΝΩΝΙΚΗΣ ΕΥΗΜΕΡΙΑΣ</a:t>
          </a:r>
          <a:endParaRPr lang="en-GB" sz="1300" kern="1200" dirty="0"/>
        </a:p>
      </dsp:txBody>
      <dsp:txXfrm>
        <a:off x="4937972" y="2952517"/>
        <a:ext cx="959706" cy="9597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599CD8-EF13-467D-85E4-0D12D8C06E5E}">
      <dsp:nvSpPr>
        <dsp:cNvPr id="0" name=""/>
        <dsp:cNvSpPr/>
      </dsp:nvSpPr>
      <dsp:spPr>
        <a:xfrm>
          <a:off x="2256" y="1592086"/>
          <a:ext cx="1062977" cy="1062977"/>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89000" r="-89000"/>
          </a:stretch>
        </a:blipFill>
        <a:ln>
          <a:noFill/>
        </a:ln>
        <a:effectLst/>
        <a:scene3d>
          <a:camera prst="orthographicFront"/>
          <a:lightRig rig="chilly" dir="t"/>
        </a:scene3d>
        <a:sp3d z="-25700" extrusionH="63500" contourW="12700" prstMaterial="matte">
          <a:contourClr>
            <a:schemeClr val="lt1"/>
          </a:contourClr>
        </a:sp3d>
      </dsp:spPr>
      <dsp:style>
        <a:lnRef idx="0">
          <a:scrgbClr r="0" g="0" b="0"/>
        </a:lnRef>
        <a:fillRef idx="1">
          <a:scrgbClr r="0" g="0" b="0"/>
        </a:fillRef>
        <a:effectRef idx="0">
          <a:scrgbClr r="0" g="0" b="0"/>
        </a:effectRef>
        <a:fontRef idx="minor"/>
      </dsp:style>
    </dsp:sp>
    <dsp:sp modelId="{78016BB0-945B-46BD-A0CE-4CE9A875586A}">
      <dsp:nvSpPr>
        <dsp:cNvPr id="0" name=""/>
        <dsp:cNvSpPr/>
      </dsp:nvSpPr>
      <dsp:spPr>
        <a:xfrm>
          <a:off x="175299" y="2229872"/>
          <a:ext cx="1062977" cy="1062977"/>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l-GR" sz="1500" kern="1200" dirty="0" smtClean="0"/>
            <a:t>Κέντρα Υποδοχής και Φιλοξενίας</a:t>
          </a:r>
          <a:endParaRPr lang="en-GB" sz="1500" kern="1200" dirty="0"/>
        </a:p>
      </dsp:txBody>
      <dsp:txXfrm>
        <a:off x="206433" y="2261006"/>
        <a:ext cx="1000709" cy="1000709"/>
      </dsp:txXfrm>
    </dsp:sp>
    <dsp:sp modelId="{01B6FBC1-8787-4CD3-8916-EFB491D0B54D}">
      <dsp:nvSpPr>
        <dsp:cNvPr id="0" name=""/>
        <dsp:cNvSpPr/>
      </dsp:nvSpPr>
      <dsp:spPr>
        <a:xfrm>
          <a:off x="1269986" y="1995865"/>
          <a:ext cx="204752" cy="255418"/>
        </a:xfrm>
        <a:prstGeom prst="diamond">
          <a:avLst/>
        </a:prstGeom>
        <a:solidFill>
          <a:schemeClr val="accent1">
            <a:tint val="60000"/>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1269986" y="2046949"/>
        <a:ext cx="143326" cy="153250"/>
      </dsp:txXfrm>
    </dsp:sp>
    <dsp:sp modelId="{FE096D66-6289-4A1B-8F3E-20F7242E038E}">
      <dsp:nvSpPr>
        <dsp:cNvPr id="0" name=""/>
        <dsp:cNvSpPr/>
      </dsp:nvSpPr>
      <dsp:spPr>
        <a:xfrm>
          <a:off x="1650241" y="1592086"/>
          <a:ext cx="1062977" cy="1062977"/>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18000" b="-18000"/>
          </a:stretch>
        </a:blipFill>
        <a:ln>
          <a:noFill/>
        </a:ln>
        <a:effectLst/>
        <a:scene3d>
          <a:camera prst="orthographicFront"/>
          <a:lightRig rig="chilly" dir="t"/>
        </a:scene3d>
        <a:sp3d z="-25700" extrusionH="63500" contourW="12700" prstMaterial="matte">
          <a:contourClr>
            <a:schemeClr val="lt1"/>
          </a:contourClr>
        </a:sp3d>
      </dsp:spPr>
      <dsp:style>
        <a:lnRef idx="0">
          <a:scrgbClr r="0" g="0" b="0"/>
        </a:lnRef>
        <a:fillRef idx="1">
          <a:scrgbClr r="0" g="0" b="0"/>
        </a:fillRef>
        <a:effectRef idx="0">
          <a:scrgbClr r="0" g="0" b="0"/>
        </a:effectRef>
        <a:fontRef idx="minor"/>
      </dsp:style>
    </dsp:sp>
    <dsp:sp modelId="{8AEB04D5-3458-4C7F-9CFD-3416A1F1A0D4}">
      <dsp:nvSpPr>
        <dsp:cNvPr id="0" name=""/>
        <dsp:cNvSpPr/>
      </dsp:nvSpPr>
      <dsp:spPr>
        <a:xfrm>
          <a:off x="1823284" y="2229872"/>
          <a:ext cx="1062977" cy="1062977"/>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UNHCR</a:t>
          </a:r>
          <a:endParaRPr lang="en-GB" sz="1500" kern="1200" dirty="0"/>
        </a:p>
      </dsp:txBody>
      <dsp:txXfrm>
        <a:off x="1854418" y="2261006"/>
        <a:ext cx="1000709" cy="1000709"/>
      </dsp:txXfrm>
    </dsp:sp>
    <dsp:sp modelId="{426E602A-30A1-483D-AE0A-CA7801E417B5}">
      <dsp:nvSpPr>
        <dsp:cNvPr id="0" name=""/>
        <dsp:cNvSpPr/>
      </dsp:nvSpPr>
      <dsp:spPr>
        <a:xfrm>
          <a:off x="2917972" y="1995865"/>
          <a:ext cx="204752" cy="255418"/>
        </a:xfrm>
        <a:prstGeom prst="diamond">
          <a:avLst/>
        </a:prstGeom>
        <a:solidFill>
          <a:schemeClr val="accent1">
            <a:tint val="60000"/>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2917972" y="2046949"/>
        <a:ext cx="143326" cy="153250"/>
      </dsp:txXfrm>
    </dsp:sp>
    <dsp:sp modelId="{4CED1C04-0581-4C63-A0EB-4518867B3C01}">
      <dsp:nvSpPr>
        <dsp:cNvPr id="0" name=""/>
        <dsp:cNvSpPr/>
      </dsp:nvSpPr>
      <dsp:spPr>
        <a:xfrm>
          <a:off x="3298227" y="1592086"/>
          <a:ext cx="1062977" cy="1062977"/>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31000" r="-31000"/>
          </a:stretch>
        </a:blipFill>
        <a:ln>
          <a:noFill/>
        </a:ln>
        <a:effectLst/>
        <a:scene3d>
          <a:camera prst="orthographicFront"/>
          <a:lightRig rig="chilly" dir="t"/>
        </a:scene3d>
        <a:sp3d z="-25700" extrusionH="63500" contourW="12700" prstMaterial="matte">
          <a:contourClr>
            <a:schemeClr val="lt1"/>
          </a:contourClr>
        </a:sp3d>
      </dsp:spPr>
      <dsp:style>
        <a:lnRef idx="0">
          <a:scrgbClr r="0" g="0" b="0"/>
        </a:lnRef>
        <a:fillRef idx="1">
          <a:scrgbClr r="0" g="0" b="0"/>
        </a:fillRef>
        <a:effectRef idx="0">
          <a:scrgbClr r="0" g="0" b="0"/>
        </a:effectRef>
        <a:fontRef idx="minor"/>
      </dsp:style>
    </dsp:sp>
    <dsp:sp modelId="{07A14BAF-B83F-4DDD-A031-E8D4877F1338}">
      <dsp:nvSpPr>
        <dsp:cNvPr id="0" name=""/>
        <dsp:cNvSpPr/>
      </dsp:nvSpPr>
      <dsp:spPr>
        <a:xfrm>
          <a:off x="3471270" y="2229872"/>
          <a:ext cx="1062977" cy="1062977"/>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NGOs</a:t>
          </a:r>
          <a:endParaRPr lang="en-GB" sz="1500" kern="1200" dirty="0"/>
        </a:p>
      </dsp:txBody>
      <dsp:txXfrm>
        <a:off x="3502404" y="2261006"/>
        <a:ext cx="1000709" cy="1000709"/>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0#1">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10#2">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0995" cy="49252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65916" y="0"/>
            <a:ext cx="2880995" cy="492522"/>
          </a:xfrm>
          <a:prstGeom prst="rect">
            <a:avLst/>
          </a:prstGeom>
        </p:spPr>
        <p:txBody>
          <a:bodyPr vert="horz" lIns="91440" tIns="45720" rIns="91440" bIns="45720" rtlCol="0"/>
          <a:lstStyle>
            <a:lvl1pPr algn="r">
              <a:defRPr sz="1200"/>
            </a:lvl1pPr>
          </a:lstStyle>
          <a:p>
            <a:fld id="{CD936FEB-33C1-466D-ABB2-B546DB85F65E}" type="datetimeFigureOut">
              <a:rPr lang="en-GB" smtClean="0"/>
              <a:pPr/>
              <a:t>13/09/2016</a:t>
            </a:fld>
            <a:endParaRPr lang="en-GB"/>
          </a:p>
        </p:txBody>
      </p:sp>
      <p:sp>
        <p:nvSpPr>
          <p:cNvPr id="4" name="Footer Placeholder 3"/>
          <p:cNvSpPr>
            <a:spLocks noGrp="1"/>
          </p:cNvSpPr>
          <p:nvPr>
            <p:ph type="ftr" sz="quarter" idx="2"/>
          </p:nvPr>
        </p:nvSpPr>
        <p:spPr>
          <a:xfrm>
            <a:off x="0" y="9356206"/>
            <a:ext cx="2880995" cy="49252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65916" y="9356206"/>
            <a:ext cx="2880995" cy="492522"/>
          </a:xfrm>
          <a:prstGeom prst="rect">
            <a:avLst/>
          </a:prstGeom>
        </p:spPr>
        <p:txBody>
          <a:bodyPr vert="horz" lIns="91440" tIns="45720" rIns="91440" bIns="45720" rtlCol="0" anchor="b"/>
          <a:lstStyle>
            <a:lvl1pPr algn="r">
              <a:defRPr sz="1200"/>
            </a:lvl1pPr>
          </a:lstStyle>
          <a:p>
            <a:fld id="{23933F53-8513-401D-80A7-904077221144}" type="slidenum">
              <a:rPr lang="en-GB" smtClean="0"/>
              <a:pPr/>
              <a:t>‹#›</a:t>
            </a:fld>
            <a:endParaRPr lang="en-GB"/>
          </a:p>
        </p:txBody>
      </p:sp>
    </p:spTree>
    <p:extLst>
      <p:ext uri="{BB962C8B-B14F-4D97-AF65-F5344CB8AC3E}">
        <p14:creationId xmlns:p14="http://schemas.microsoft.com/office/powerpoint/2010/main" val="1399523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0995" cy="49252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65916" y="0"/>
            <a:ext cx="2880995" cy="492522"/>
          </a:xfrm>
          <a:prstGeom prst="rect">
            <a:avLst/>
          </a:prstGeom>
        </p:spPr>
        <p:txBody>
          <a:bodyPr vert="horz" lIns="91440" tIns="45720" rIns="91440" bIns="45720" rtlCol="0"/>
          <a:lstStyle>
            <a:lvl1pPr algn="r">
              <a:defRPr sz="1200"/>
            </a:lvl1pPr>
          </a:lstStyle>
          <a:p>
            <a:fld id="{F07F18DF-9F88-46C7-B349-BAB1E8E89E44}" type="datetimeFigureOut">
              <a:rPr lang="en-GB" smtClean="0"/>
              <a:pPr/>
              <a:t>13/09/2016</a:t>
            </a:fld>
            <a:endParaRPr lang="en-GB"/>
          </a:p>
        </p:txBody>
      </p:sp>
      <p:sp>
        <p:nvSpPr>
          <p:cNvPr id="4" name="Slide Image Placeholder 3"/>
          <p:cNvSpPr>
            <a:spLocks noGrp="1" noRot="1" noChangeAspect="1"/>
          </p:cNvSpPr>
          <p:nvPr>
            <p:ph type="sldImg" idx="2"/>
          </p:nvPr>
        </p:nvSpPr>
        <p:spPr>
          <a:xfrm>
            <a:off x="862013" y="738188"/>
            <a:ext cx="4924425" cy="369411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4845" y="4678958"/>
            <a:ext cx="5318760" cy="443269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56206"/>
            <a:ext cx="2880995" cy="49252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65916" y="9356206"/>
            <a:ext cx="2880995" cy="492522"/>
          </a:xfrm>
          <a:prstGeom prst="rect">
            <a:avLst/>
          </a:prstGeom>
        </p:spPr>
        <p:txBody>
          <a:bodyPr vert="horz" lIns="91440" tIns="45720" rIns="91440" bIns="45720" rtlCol="0" anchor="b"/>
          <a:lstStyle>
            <a:lvl1pPr algn="r">
              <a:defRPr sz="1200"/>
            </a:lvl1pPr>
          </a:lstStyle>
          <a:p>
            <a:fld id="{9E760BB4-06F4-460C-8323-7DF31F849166}" type="slidenum">
              <a:rPr lang="en-GB" smtClean="0"/>
              <a:pPr/>
              <a:t>‹#›</a:t>
            </a:fld>
            <a:endParaRPr lang="en-GB"/>
          </a:p>
        </p:txBody>
      </p:sp>
    </p:spTree>
    <p:extLst>
      <p:ext uri="{BB962C8B-B14F-4D97-AF65-F5344CB8AC3E}">
        <p14:creationId xmlns:p14="http://schemas.microsoft.com/office/powerpoint/2010/main" val="654807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Title Placeholder 21"/>
          <p:cNvSpPr>
            <a:spLocks noGrp="1"/>
          </p:cNvSpPr>
          <p:nvPr>
            <p:ph type="title"/>
          </p:nvPr>
        </p:nvSpPr>
        <p:spPr>
          <a:xfrm>
            <a:off x="457200" y="152400"/>
            <a:ext cx="8229600" cy="612304"/>
          </a:xfrm>
          <a:prstGeom prst="rect">
            <a:avLst/>
          </a:prstGeom>
        </p:spPr>
        <p:txBody>
          <a:bodyPr vert="horz" anchor="b" anchorCtr="0">
            <a:normAutofit/>
          </a:bodyPr>
          <a:lstStyle/>
          <a:p>
            <a:r>
              <a:rPr kumimoji="0" lang="el-GR" dirty="0" smtClean="0"/>
              <a:t>                                                                                                                                                Υπηρεσία Ασύλου</a:t>
            </a:r>
            <a:endParaRPr kumimoji="0"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3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38388"/>
            <a:ext cx="7467600" cy="39513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GB"/>
          </a:p>
        </p:txBody>
      </p:sp>
      <p:sp>
        <p:nvSpPr>
          <p:cNvPr id="6" name="Slide Number Placeholder 5"/>
          <p:cNvSpPr>
            <a:spLocks noGrp="1"/>
          </p:cNvSpPr>
          <p:nvPr>
            <p:ph type="sldNum" sz="quarter" idx="12"/>
          </p:nvPr>
        </p:nvSpPr>
        <p:spPr>
          <a:xfrm>
            <a:off x="612648" y="6356350"/>
            <a:ext cx="1981200" cy="365760"/>
          </a:xfrm>
          <a:prstGeom prst="rect">
            <a:avLst/>
          </a:prstGeom>
        </p:spPr>
        <p:txBody>
          <a:bodyPr/>
          <a:lstStyle/>
          <a:p>
            <a:fld id="{48D08F7D-79AB-45D8-9C47-9D62AEB54121}" type="slidenum">
              <a:rPr lang="en-GB" smtClean="0"/>
              <a:pPr/>
              <a:t>‹#›</a:t>
            </a:fld>
            <a:endParaRPr lang="en-GB"/>
          </a:p>
        </p:txBody>
      </p:sp>
    </p:spTree>
    <p:extLst>
      <p:ext uri="{BB962C8B-B14F-4D97-AF65-F5344CB8AC3E}">
        <p14:creationId xmlns:p14="http://schemas.microsoft.com/office/powerpoint/2010/main" val="30356148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a:prstGeom prst="rect">
            <a:avLst/>
          </a:prstGeo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a:prstGeom prst="rect">
            <a:avLst/>
          </a:prstGeo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a:prstGeom prst="rect">
            <a:avLst/>
          </a:prstGeo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a:prstGeom prst="rect">
            <a:avLst/>
          </a:prstGeo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3776328" y="6111875"/>
            <a:ext cx="2286000" cy="365125"/>
          </a:xfrm>
          <a:prstGeom prst="rect">
            <a:avLst/>
          </a:prstGeom>
        </p:spPr>
        <p:txBody>
          <a:bodyPr/>
          <a:lstStyle>
            <a:extLst/>
          </a:lstStyle>
          <a:p>
            <a:fld id="{5D43087E-DC8E-4ECC-B1A7-906B81DF6AE6}" type="datetimeFigureOut">
              <a:rPr lang="en-US" smtClean="0"/>
              <a:pPr/>
              <a:t>9/13/2016</a:t>
            </a:fld>
            <a:endParaRPr lang="en-US"/>
          </a:p>
        </p:txBody>
      </p:sp>
      <p:sp>
        <p:nvSpPr>
          <p:cNvPr id="8" name="Footer Placeholder 7"/>
          <p:cNvSpPr>
            <a:spLocks noGrp="1"/>
          </p:cNvSpPr>
          <p:nvPr>
            <p:ph type="ftr" sz="quarter" idx="11"/>
          </p:nvPr>
        </p:nvSpPr>
        <p:spPr>
          <a:xfrm>
            <a:off x="6062328" y="6111875"/>
            <a:ext cx="2286000" cy="365125"/>
          </a:xfrm>
          <a:prstGeom prst="rect">
            <a:avLst/>
          </a:prstGeom>
        </p:spPr>
        <p:txBody>
          <a:bodyPr/>
          <a:lstStyle>
            <a:extLst/>
          </a:lstStyle>
          <a:p>
            <a:endParaRPr lang="en-US"/>
          </a:p>
        </p:txBody>
      </p:sp>
      <p:sp>
        <p:nvSpPr>
          <p:cNvPr id="9" name="Slide Number Placeholder 8"/>
          <p:cNvSpPr>
            <a:spLocks noGrp="1"/>
          </p:cNvSpPr>
          <p:nvPr>
            <p:ph type="sldNum" sz="quarter" idx="12"/>
          </p:nvPr>
        </p:nvSpPr>
        <p:spPr>
          <a:xfrm>
            <a:off x="8348328" y="6111875"/>
            <a:ext cx="457200" cy="365125"/>
          </a:xfrm>
          <a:prstGeom prst="rect">
            <a:avLst/>
          </a:prstGeom>
        </p:spPr>
        <p:txBody>
          <a:bodyPr/>
          <a:lstStyle>
            <a:extLst/>
          </a:lstStyle>
          <a:p>
            <a:fld id="{E9542909-5771-49E4-860F-36C77C16B506}" type="slidenum">
              <a:rPr lang="en-US" smtClean="0"/>
              <a:pPr/>
              <a:t>‹#›</a:t>
            </a:fld>
            <a:endParaRPr lang="en-US"/>
          </a:p>
        </p:txBody>
      </p:sp>
    </p:spTree>
    <p:extLst>
      <p:ext uri="{BB962C8B-B14F-4D97-AF65-F5344CB8AC3E}">
        <p14:creationId xmlns:p14="http://schemas.microsoft.com/office/powerpoint/2010/main" val="4100858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a:prstGeom prst="rect">
            <a:avLst/>
          </a:prstGeo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3776328" y="6111875"/>
            <a:ext cx="2286000" cy="365125"/>
          </a:xfrm>
          <a:prstGeom prst="rect">
            <a:avLst/>
          </a:prstGeom>
        </p:spPr>
        <p:txBody>
          <a:bodyPr/>
          <a:lstStyle>
            <a:extLst/>
          </a:lstStyle>
          <a:p>
            <a:fld id="{5D43087E-DC8E-4ECC-B1A7-906B81DF6AE6}" type="datetimeFigureOut">
              <a:rPr lang="en-US" smtClean="0"/>
              <a:pPr/>
              <a:t>9/13/2016</a:t>
            </a:fld>
            <a:endParaRPr lang="en-US"/>
          </a:p>
        </p:txBody>
      </p:sp>
      <p:sp>
        <p:nvSpPr>
          <p:cNvPr id="5" name="Footer Placeholder 4"/>
          <p:cNvSpPr>
            <a:spLocks noGrp="1"/>
          </p:cNvSpPr>
          <p:nvPr>
            <p:ph type="ftr" sz="quarter" idx="11"/>
          </p:nvPr>
        </p:nvSpPr>
        <p:spPr>
          <a:xfrm>
            <a:off x="6062328" y="6111875"/>
            <a:ext cx="2286000" cy="365125"/>
          </a:xfrm>
          <a:prstGeom prst="rect">
            <a:avLst/>
          </a:prstGeom>
        </p:spPr>
        <p:txBody>
          <a:bodyPr/>
          <a:lstStyle>
            <a:extLst/>
          </a:lstStyle>
          <a:p>
            <a:endParaRPr lang="en-US"/>
          </a:p>
        </p:txBody>
      </p:sp>
      <p:sp>
        <p:nvSpPr>
          <p:cNvPr id="6" name="Slide Number Placeholder 5"/>
          <p:cNvSpPr>
            <a:spLocks noGrp="1"/>
          </p:cNvSpPr>
          <p:nvPr>
            <p:ph type="sldNum" sz="quarter" idx="12"/>
          </p:nvPr>
        </p:nvSpPr>
        <p:spPr>
          <a:xfrm>
            <a:off x="8348328" y="6111875"/>
            <a:ext cx="457200" cy="365125"/>
          </a:xfrm>
          <a:prstGeom prst="rect">
            <a:avLst/>
          </a:prstGeom>
        </p:spPr>
        <p:txBody>
          <a:bodyPr/>
          <a:lstStyle>
            <a:extLst/>
          </a:lstStyle>
          <a:p>
            <a:fld id="{E9542909-5771-49E4-860F-36C77C16B506}" type="slidenum">
              <a:rPr lang="en-US" smtClean="0"/>
              <a:pPr/>
              <a:t>‹#›</a:t>
            </a:fld>
            <a:endParaRPr lang="en-US"/>
          </a:p>
        </p:txBody>
      </p:sp>
    </p:spTree>
    <p:extLst>
      <p:ext uri="{BB962C8B-B14F-4D97-AF65-F5344CB8AC3E}">
        <p14:creationId xmlns:p14="http://schemas.microsoft.com/office/powerpoint/2010/main" val="17829519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38388"/>
            <a:ext cx="7467600" cy="39513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GB"/>
          </a:p>
        </p:txBody>
      </p:sp>
      <p:sp>
        <p:nvSpPr>
          <p:cNvPr id="6" name="Slide Number Placeholder 5"/>
          <p:cNvSpPr>
            <a:spLocks noGrp="1"/>
          </p:cNvSpPr>
          <p:nvPr>
            <p:ph type="sldNum" sz="quarter" idx="12"/>
          </p:nvPr>
        </p:nvSpPr>
        <p:spPr>
          <a:xfrm>
            <a:off x="612648" y="6356350"/>
            <a:ext cx="1981200" cy="365760"/>
          </a:xfrm>
          <a:prstGeom prst="rect">
            <a:avLst/>
          </a:prstGeom>
        </p:spPr>
        <p:txBody>
          <a:bodyPr/>
          <a:lstStyle/>
          <a:p>
            <a:fld id="{48D08F7D-79AB-45D8-9C47-9D62AEB54121}" type="slidenum">
              <a:rPr lang="en-GB" smtClean="0"/>
              <a:pPr/>
              <a:t>‹#›</a:t>
            </a:fld>
            <a:endParaRPr lang="en-GB"/>
          </a:p>
        </p:txBody>
      </p:sp>
    </p:spTree>
    <p:extLst>
      <p:ext uri="{BB962C8B-B14F-4D97-AF65-F5344CB8AC3E}">
        <p14:creationId xmlns:p14="http://schemas.microsoft.com/office/powerpoint/2010/main" val="142868122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Title Placeholder 21"/>
          <p:cNvSpPr>
            <a:spLocks noGrp="1"/>
          </p:cNvSpPr>
          <p:nvPr>
            <p:ph type="title"/>
          </p:nvPr>
        </p:nvSpPr>
        <p:spPr>
          <a:xfrm>
            <a:off x="457200" y="152400"/>
            <a:ext cx="8229600" cy="612304"/>
          </a:xfrm>
          <a:prstGeom prst="rect">
            <a:avLst/>
          </a:prstGeom>
        </p:spPr>
        <p:txBody>
          <a:bodyPr vert="horz" anchor="b" anchorCtr="0">
            <a:normAutofit/>
          </a:bodyPr>
          <a:lstStyle/>
          <a:p>
            <a:r>
              <a:rPr kumimoji="0" lang="el-GR" dirty="0" smtClean="0"/>
              <a:t>                                                                                                                                                Υπηρεσία Ασύλου</a:t>
            </a:r>
            <a:endParaRPr kumimoji="0" lang="en-US" dirty="0"/>
          </a:p>
        </p:txBody>
      </p:sp>
    </p:spTree>
    <p:extLst>
      <p:ext uri="{BB962C8B-B14F-4D97-AF65-F5344CB8AC3E}">
        <p14:creationId xmlns:p14="http://schemas.microsoft.com/office/powerpoint/2010/main" val="394785567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7" name="Title Placeholder 21"/>
          <p:cNvSpPr>
            <a:spLocks noGrp="1"/>
          </p:cNvSpPr>
          <p:nvPr>
            <p:ph type="title"/>
          </p:nvPr>
        </p:nvSpPr>
        <p:spPr>
          <a:xfrm>
            <a:off x="457200" y="152400"/>
            <a:ext cx="8229600" cy="612304"/>
          </a:xfrm>
          <a:prstGeom prst="rect">
            <a:avLst/>
          </a:prstGeom>
        </p:spPr>
        <p:txBody>
          <a:bodyPr vert="horz" anchor="b" anchorCtr="0">
            <a:normAutofit/>
          </a:bodyPr>
          <a:lstStyle/>
          <a:p>
            <a:r>
              <a:rPr kumimoji="0" lang="el-GR" dirty="0" smtClean="0"/>
              <a:t>                                                                                                                                                Υπηρεσία Ασύλου</a:t>
            </a:r>
            <a:endParaRPr kumimoji="0" lang="en-US" dirty="0"/>
          </a:p>
        </p:txBody>
      </p:sp>
    </p:spTree>
    <p:extLst>
      <p:ext uri="{BB962C8B-B14F-4D97-AF65-F5344CB8AC3E}">
        <p14:creationId xmlns:p14="http://schemas.microsoft.com/office/powerpoint/2010/main" val="272150556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38388"/>
            <a:ext cx="7467600" cy="39513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00800" y="6356350"/>
            <a:ext cx="2289048" cy="365760"/>
          </a:xfrm>
          <a:prstGeom prst="rect">
            <a:avLst/>
          </a:prstGeom>
        </p:spPr>
        <p:txBody>
          <a:bodyPr/>
          <a:lstStyle/>
          <a:p>
            <a:r>
              <a:rPr lang="en-US" smtClean="0">
                <a:solidFill>
                  <a:prstClr val="black"/>
                </a:solidFill>
              </a:rPr>
              <a:t>Φεβρουάριος 2012 @ Υπηρεσία Ασύλου</a:t>
            </a:r>
            <a:endParaRPr lang="en-GB">
              <a:solidFill>
                <a:prstClr val="black"/>
              </a:solidFill>
            </a:endParaRPr>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GB">
              <a:solidFill>
                <a:prstClr val="black"/>
              </a:solidFill>
            </a:endParaRPr>
          </a:p>
        </p:txBody>
      </p:sp>
      <p:sp>
        <p:nvSpPr>
          <p:cNvPr id="6" name="Slide Number Placeholder 5"/>
          <p:cNvSpPr>
            <a:spLocks noGrp="1"/>
          </p:cNvSpPr>
          <p:nvPr>
            <p:ph type="sldNum" sz="quarter" idx="12"/>
          </p:nvPr>
        </p:nvSpPr>
        <p:spPr>
          <a:xfrm>
            <a:off x="612648" y="6356350"/>
            <a:ext cx="1981200" cy="365760"/>
          </a:xfrm>
          <a:prstGeom prst="rect">
            <a:avLst/>
          </a:prstGeom>
        </p:spPr>
        <p:txBody>
          <a:bodyPr/>
          <a:lstStyle/>
          <a:p>
            <a:fld id="{48D08F7D-79AB-45D8-9C47-9D62AEB54121}" type="slidenum">
              <a:rPr lang="en-GB" smtClean="0">
                <a:solidFill>
                  <a:prstClr val="black"/>
                </a:solidFill>
              </a:rPr>
              <a:pPr/>
              <a:t>‹#›</a:t>
            </a:fld>
            <a:endParaRPr lang="en-GB">
              <a:solidFill>
                <a:prstClr val="black"/>
              </a:solidFill>
            </a:endParaRPr>
          </a:p>
        </p:txBody>
      </p:sp>
      <p:sp>
        <p:nvSpPr>
          <p:cNvPr id="7" name="Title Placeholder 21"/>
          <p:cNvSpPr>
            <a:spLocks noGrp="1"/>
          </p:cNvSpPr>
          <p:nvPr>
            <p:ph type="title"/>
          </p:nvPr>
        </p:nvSpPr>
        <p:spPr>
          <a:xfrm>
            <a:off x="457200" y="152400"/>
            <a:ext cx="8229600" cy="612304"/>
          </a:xfrm>
          <a:prstGeom prst="rect">
            <a:avLst/>
          </a:prstGeom>
        </p:spPr>
        <p:txBody>
          <a:bodyPr vert="horz" anchor="b" anchorCtr="0">
            <a:normAutofit/>
          </a:bodyPr>
          <a:lstStyle/>
          <a:p>
            <a:r>
              <a:rPr kumimoji="0" lang="el-GR" dirty="0" smtClean="0"/>
              <a:t>                                                                                                                                                Υπηρεσία Ασύλου</a:t>
            </a:r>
            <a:endParaRPr kumimoji="0" lang="en-US" dirty="0"/>
          </a:p>
        </p:txBody>
      </p:sp>
    </p:spTree>
    <p:extLst>
      <p:ext uri="{BB962C8B-B14F-4D97-AF65-F5344CB8AC3E}">
        <p14:creationId xmlns:p14="http://schemas.microsoft.com/office/powerpoint/2010/main" val="257886236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38388"/>
            <a:ext cx="7467600" cy="39513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GB">
              <a:solidFill>
                <a:prstClr val="black"/>
              </a:solidFill>
            </a:endParaRPr>
          </a:p>
        </p:txBody>
      </p:sp>
      <p:sp>
        <p:nvSpPr>
          <p:cNvPr id="6" name="Slide Number Placeholder 5"/>
          <p:cNvSpPr>
            <a:spLocks noGrp="1"/>
          </p:cNvSpPr>
          <p:nvPr>
            <p:ph type="sldNum" sz="quarter" idx="12"/>
          </p:nvPr>
        </p:nvSpPr>
        <p:spPr>
          <a:xfrm>
            <a:off x="612648" y="6356350"/>
            <a:ext cx="1981200" cy="365760"/>
          </a:xfrm>
          <a:prstGeom prst="rect">
            <a:avLst/>
          </a:prstGeom>
        </p:spPr>
        <p:txBody>
          <a:bodyPr/>
          <a:lstStyle/>
          <a:p>
            <a:fld id="{48D08F7D-79AB-45D8-9C47-9D62AEB54121}"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345689175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38388"/>
            <a:ext cx="7467600" cy="39513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GB">
              <a:solidFill>
                <a:prstClr val="black"/>
              </a:solidFill>
            </a:endParaRPr>
          </a:p>
        </p:txBody>
      </p:sp>
      <p:sp>
        <p:nvSpPr>
          <p:cNvPr id="6" name="Slide Number Placeholder 5"/>
          <p:cNvSpPr>
            <a:spLocks noGrp="1"/>
          </p:cNvSpPr>
          <p:nvPr>
            <p:ph type="sldNum" sz="quarter" idx="12"/>
          </p:nvPr>
        </p:nvSpPr>
        <p:spPr>
          <a:xfrm>
            <a:off x="612648" y="6356350"/>
            <a:ext cx="1981200" cy="365760"/>
          </a:xfrm>
          <a:prstGeom prst="rect">
            <a:avLst/>
          </a:prstGeom>
        </p:spPr>
        <p:txBody>
          <a:bodyPr/>
          <a:lstStyle/>
          <a:p>
            <a:fld id="{48D08F7D-79AB-45D8-9C47-9D62AEB54121}"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191180754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38388"/>
            <a:ext cx="7467600" cy="39513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GB">
              <a:solidFill>
                <a:prstClr val="black"/>
              </a:solidFill>
            </a:endParaRPr>
          </a:p>
        </p:txBody>
      </p:sp>
      <p:sp>
        <p:nvSpPr>
          <p:cNvPr id="6" name="Slide Number Placeholder 5"/>
          <p:cNvSpPr>
            <a:spLocks noGrp="1"/>
          </p:cNvSpPr>
          <p:nvPr>
            <p:ph type="sldNum" sz="quarter" idx="12"/>
          </p:nvPr>
        </p:nvSpPr>
        <p:spPr>
          <a:xfrm>
            <a:off x="612648" y="6356350"/>
            <a:ext cx="1981200" cy="365760"/>
          </a:xfrm>
          <a:prstGeom prst="rect">
            <a:avLst/>
          </a:prstGeom>
        </p:spPr>
        <p:txBody>
          <a:bodyPr/>
          <a:lstStyle/>
          <a:p>
            <a:fld id="{48D08F7D-79AB-45D8-9C47-9D62AEB54121}"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418983907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7" name="Title Placeholder 21"/>
          <p:cNvSpPr>
            <a:spLocks noGrp="1"/>
          </p:cNvSpPr>
          <p:nvPr>
            <p:ph type="title"/>
          </p:nvPr>
        </p:nvSpPr>
        <p:spPr>
          <a:xfrm>
            <a:off x="457200" y="152400"/>
            <a:ext cx="8229600" cy="612304"/>
          </a:xfrm>
          <a:prstGeom prst="rect">
            <a:avLst/>
          </a:prstGeom>
        </p:spPr>
        <p:txBody>
          <a:bodyPr vert="horz" anchor="b" anchorCtr="0">
            <a:normAutofit/>
          </a:bodyPr>
          <a:lstStyle/>
          <a:p>
            <a:r>
              <a:rPr kumimoji="0" lang="el-GR" dirty="0" smtClean="0"/>
              <a:t>                                                                                                                                                Υπηρεσία Ασύλου</a:t>
            </a:r>
            <a:endParaRPr kumimoji="0"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38388"/>
            <a:ext cx="7467600" cy="39513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GB">
              <a:solidFill>
                <a:prstClr val="black"/>
              </a:solidFill>
            </a:endParaRPr>
          </a:p>
        </p:txBody>
      </p:sp>
      <p:sp>
        <p:nvSpPr>
          <p:cNvPr id="6" name="Slide Number Placeholder 5"/>
          <p:cNvSpPr>
            <a:spLocks noGrp="1"/>
          </p:cNvSpPr>
          <p:nvPr>
            <p:ph type="sldNum" sz="quarter" idx="12"/>
          </p:nvPr>
        </p:nvSpPr>
        <p:spPr>
          <a:xfrm>
            <a:off x="612648" y="6356350"/>
            <a:ext cx="1981200" cy="365760"/>
          </a:xfrm>
          <a:prstGeom prst="rect">
            <a:avLst/>
          </a:prstGeom>
        </p:spPr>
        <p:txBody>
          <a:bodyPr/>
          <a:lstStyle/>
          <a:p>
            <a:fld id="{48D08F7D-79AB-45D8-9C47-9D62AEB54121}"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2589969239"/>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2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38388"/>
            <a:ext cx="7467600" cy="39513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GB">
              <a:solidFill>
                <a:prstClr val="black"/>
              </a:solidFill>
            </a:endParaRPr>
          </a:p>
        </p:txBody>
      </p:sp>
      <p:sp>
        <p:nvSpPr>
          <p:cNvPr id="6" name="Slide Number Placeholder 5"/>
          <p:cNvSpPr>
            <a:spLocks noGrp="1"/>
          </p:cNvSpPr>
          <p:nvPr>
            <p:ph type="sldNum" sz="quarter" idx="12"/>
          </p:nvPr>
        </p:nvSpPr>
        <p:spPr>
          <a:xfrm>
            <a:off x="612648" y="6356350"/>
            <a:ext cx="1981200" cy="365760"/>
          </a:xfrm>
          <a:prstGeom prst="rect">
            <a:avLst/>
          </a:prstGeom>
        </p:spPr>
        <p:txBody>
          <a:bodyPr/>
          <a:lstStyle/>
          <a:p>
            <a:fld id="{48D08F7D-79AB-45D8-9C47-9D62AEB54121}"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139071599"/>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38388"/>
            <a:ext cx="7467600" cy="39513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GB">
              <a:solidFill>
                <a:prstClr val="black"/>
              </a:solidFill>
            </a:endParaRPr>
          </a:p>
        </p:txBody>
      </p:sp>
      <p:sp>
        <p:nvSpPr>
          <p:cNvPr id="6" name="Slide Number Placeholder 5"/>
          <p:cNvSpPr>
            <a:spLocks noGrp="1"/>
          </p:cNvSpPr>
          <p:nvPr>
            <p:ph type="sldNum" sz="quarter" idx="12"/>
          </p:nvPr>
        </p:nvSpPr>
        <p:spPr>
          <a:xfrm>
            <a:off x="612648" y="6356350"/>
            <a:ext cx="1981200" cy="365760"/>
          </a:xfrm>
          <a:prstGeom prst="rect">
            <a:avLst/>
          </a:prstGeom>
        </p:spPr>
        <p:txBody>
          <a:bodyPr/>
          <a:lstStyle/>
          <a:p>
            <a:fld id="{48D08F7D-79AB-45D8-9C47-9D62AEB54121}"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420677015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38388"/>
            <a:ext cx="7467600" cy="39513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GB">
              <a:solidFill>
                <a:prstClr val="black"/>
              </a:solidFill>
            </a:endParaRPr>
          </a:p>
        </p:txBody>
      </p:sp>
      <p:sp>
        <p:nvSpPr>
          <p:cNvPr id="6" name="Slide Number Placeholder 5"/>
          <p:cNvSpPr>
            <a:spLocks noGrp="1"/>
          </p:cNvSpPr>
          <p:nvPr>
            <p:ph type="sldNum" sz="quarter" idx="12"/>
          </p:nvPr>
        </p:nvSpPr>
        <p:spPr>
          <a:xfrm>
            <a:off x="612648" y="6356350"/>
            <a:ext cx="1981200" cy="365760"/>
          </a:xfrm>
          <a:prstGeom prst="rect">
            <a:avLst/>
          </a:prstGeom>
        </p:spPr>
        <p:txBody>
          <a:bodyPr/>
          <a:lstStyle/>
          <a:p>
            <a:fld id="{48D08F7D-79AB-45D8-9C47-9D62AEB54121}"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4015825552"/>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3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38388"/>
            <a:ext cx="7467600" cy="39513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GB">
              <a:solidFill>
                <a:prstClr val="black"/>
              </a:solidFill>
            </a:endParaRPr>
          </a:p>
        </p:txBody>
      </p:sp>
      <p:sp>
        <p:nvSpPr>
          <p:cNvPr id="6" name="Slide Number Placeholder 5"/>
          <p:cNvSpPr>
            <a:spLocks noGrp="1"/>
          </p:cNvSpPr>
          <p:nvPr>
            <p:ph type="sldNum" sz="quarter" idx="12"/>
          </p:nvPr>
        </p:nvSpPr>
        <p:spPr>
          <a:xfrm>
            <a:off x="612648" y="6356350"/>
            <a:ext cx="1981200" cy="365760"/>
          </a:xfrm>
          <a:prstGeom prst="rect">
            <a:avLst/>
          </a:prstGeom>
        </p:spPr>
        <p:txBody>
          <a:bodyPr/>
          <a:lstStyle/>
          <a:p>
            <a:fld id="{48D08F7D-79AB-45D8-9C47-9D62AEB54121}"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1232390441"/>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3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38388"/>
            <a:ext cx="7467600" cy="39513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GB">
              <a:solidFill>
                <a:prstClr val="black"/>
              </a:solidFill>
            </a:endParaRPr>
          </a:p>
        </p:txBody>
      </p:sp>
      <p:sp>
        <p:nvSpPr>
          <p:cNvPr id="6" name="Slide Number Placeholder 5"/>
          <p:cNvSpPr>
            <a:spLocks noGrp="1"/>
          </p:cNvSpPr>
          <p:nvPr>
            <p:ph type="sldNum" sz="quarter" idx="12"/>
          </p:nvPr>
        </p:nvSpPr>
        <p:spPr>
          <a:xfrm>
            <a:off x="612648" y="6356350"/>
            <a:ext cx="1981200" cy="365760"/>
          </a:xfrm>
          <a:prstGeom prst="rect">
            <a:avLst/>
          </a:prstGeom>
        </p:spPr>
        <p:txBody>
          <a:bodyPr/>
          <a:lstStyle/>
          <a:p>
            <a:fld id="{48D08F7D-79AB-45D8-9C47-9D62AEB54121}"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93975035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38388"/>
            <a:ext cx="7467600" cy="39513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00800" y="6356350"/>
            <a:ext cx="2289048" cy="365760"/>
          </a:xfrm>
          <a:prstGeom prst="rect">
            <a:avLst/>
          </a:prstGeom>
        </p:spPr>
        <p:txBody>
          <a:bodyPr/>
          <a:lstStyle/>
          <a:p>
            <a:r>
              <a:rPr lang="en-US" smtClean="0"/>
              <a:t>Φεβρουάριος 2012 @ Υπηρεσία Ασύλου</a:t>
            </a:r>
            <a:endParaRPr lang="en-GB"/>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GB"/>
          </a:p>
        </p:txBody>
      </p:sp>
      <p:sp>
        <p:nvSpPr>
          <p:cNvPr id="6" name="Slide Number Placeholder 5"/>
          <p:cNvSpPr>
            <a:spLocks noGrp="1"/>
          </p:cNvSpPr>
          <p:nvPr>
            <p:ph type="sldNum" sz="quarter" idx="12"/>
          </p:nvPr>
        </p:nvSpPr>
        <p:spPr>
          <a:xfrm>
            <a:off x="612648" y="6356350"/>
            <a:ext cx="1981200" cy="365760"/>
          </a:xfrm>
          <a:prstGeom prst="rect">
            <a:avLst/>
          </a:prstGeom>
        </p:spPr>
        <p:txBody>
          <a:bodyPr/>
          <a:lstStyle/>
          <a:p>
            <a:fld id="{48D08F7D-79AB-45D8-9C47-9D62AEB54121}" type="slidenum">
              <a:rPr lang="en-GB" smtClean="0"/>
              <a:pPr/>
              <a:t>‹#›</a:t>
            </a:fld>
            <a:endParaRPr lang="en-GB"/>
          </a:p>
        </p:txBody>
      </p:sp>
      <p:sp>
        <p:nvSpPr>
          <p:cNvPr id="7" name="Title Placeholder 21"/>
          <p:cNvSpPr>
            <a:spLocks noGrp="1"/>
          </p:cNvSpPr>
          <p:nvPr>
            <p:ph type="title"/>
          </p:nvPr>
        </p:nvSpPr>
        <p:spPr>
          <a:xfrm>
            <a:off x="457200" y="152400"/>
            <a:ext cx="8229600" cy="612304"/>
          </a:xfrm>
          <a:prstGeom prst="rect">
            <a:avLst/>
          </a:prstGeom>
        </p:spPr>
        <p:txBody>
          <a:bodyPr vert="horz" anchor="b" anchorCtr="0">
            <a:normAutofit/>
          </a:bodyPr>
          <a:lstStyle/>
          <a:p>
            <a:r>
              <a:rPr kumimoji="0" lang="el-GR" dirty="0" smtClean="0"/>
              <a:t>                                                                                                                                                Υπηρεσία Ασύλου</a:t>
            </a:r>
            <a:endParaRPr kumimoji="0"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38388"/>
            <a:ext cx="7467600" cy="39513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GB"/>
          </a:p>
        </p:txBody>
      </p:sp>
      <p:sp>
        <p:nvSpPr>
          <p:cNvPr id="6" name="Slide Number Placeholder 5"/>
          <p:cNvSpPr>
            <a:spLocks noGrp="1"/>
          </p:cNvSpPr>
          <p:nvPr>
            <p:ph type="sldNum" sz="quarter" idx="12"/>
          </p:nvPr>
        </p:nvSpPr>
        <p:spPr>
          <a:xfrm>
            <a:off x="612648" y="6356350"/>
            <a:ext cx="1981200" cy="365760"/>
          </a:xfrm>
          <a:prstGeom prst="rect">
            <a:avLst/>
          </a:prstGeom>
        </p:spPr>
        <p:txBody>
          <a:bodyPr/>
          <a:lstStyle/>
          <a:p>
            <a:fld id="{48D08F7D-79AB-45D8-9C47-9D62AEB54121}"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38388"/>
            <a:ext cx="7467600" cy="39513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GB"/>
          </a:p>
        </p:txBody>
      </p:sp>
      <p:sp>
        <p:nvSpPr>
          <p:cNvPr id="6" name="Slide Number Placeholder 5"/>
          <p:cNvSpPr>
            <a:spLocks noGrp="1"/>
          </p:cNvSpPr>
          <p:nvPr>
            <p:ph type="sldNum" sz="quarter" idx="12"/>
          </p:nvPr>
        </p:nvSpPr>
        <p:spPr>
          <a:xfrm>
            <a:off x="612648" y="6356350"/>
            <a:ext cx="1981200" cy="365760"/>
          </a:xfrm>
          <a:prstGeom prst="rect">
            <a:avLst/>
          </a:prstGeom>
        </p:spPr>
        <p:txBody>
          <a:bodyPr/>
          <a:lstStyle/>
          <a:p>
            <a:fld id="{48D08F7D-79AB-45D8-9C47-9D62AEB54121}"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38388"/>
            <a:ext cx="7467600" cy="39513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GB"/>
          </a:p>
        </p:txBody>
      </p:sp>
      <p:sp>
        <p:nvSpPr>
          <p:cNvPr id="6" name="Slide Number Placeholder 5"/>
          <p:cNvSpPr>
            <a:spLocks noGrp="1"/>
          </p:cNvSpPr>
          <p:nvPr>
            <p:ph type="sldNum" sz="quarter" idx="12"/>
          </p:nvPr>
        </p:nvSpPr>
        <p:spPr>
          <a:xfrm>
            <a:off x="612648" y="6356350"/>
            <a:ext cx="1981200" cy="365760"/>
          </a:xfrm>
          <a:prstGeom prst="rect">
            <a:avLst/>
          </a:prstGeom>
        </p:spPr>
        <p:txBody>
          <a:bodyPr/>
          <a:lstStyle/>
          <a:p>
            <a:fld id="{48D08F7D-79AB-45D8-9C47-9D62AEB54121}"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38388"/>
            <a:ext cx="7467600" cy="39513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GB"/>
          </a:p>
        </p:txBody>
      </p:sp>
      <p:sp>
        <p:nvSpPr>
          <p:cNvPr id="6" name="Slide Number Placeholder 5"/>
          <p:cNvSpPr>
            <a:spLocks noGrp="1"/>
          </p:cNvSpPr>
          <p:nvPr>
            <p:ph type="sldNum" sz="quarter" idx="12"/>
          </p:nvPr>
        </p:nvSpPr>
        <p:spPr>
          <a:xfrm>
            <a:off x="612648" y="6356350"/>
            <a:ext cx="1981200" cy="365760"/>
          </a:xfrm>
          <a:prstGeom prst="rect">
            <a:avLst/>
          </a:prstGeom>
        </p:spPr>
        <p:txBody>
          <a:bodyPr/>
          <a:lstStyle/>
          <a:p>
            <a:fld id="{48D08F7D-79AB-45D8-9C47-9D62AEB54121}"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2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38388"/>
            <a:ext cx="7467600" cy="39513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GB"/>
          </a:p>
        </p:txBody>
      </p:sp>
      <p:sp>
        <p:nvSpPr>
          <p:cNvPr id="6" name="Slide Number Placeholder 5"/>
          <p:cNvSpPr>
            <a:spLocks noGrp="1"/>
          </p:cNvSpPr>
          <p:nvPr>
            <p:ph type="sldNum" sz="quarter" idx="12"/>
          </p:nvPr>
        </p:nvSpPr>
        <p:spPr>
          <a:xfrm>
            <a:off x="612648" y="6356350"/>
            <a:ext cx="1981200" cy="365760"/>
          </a:xfrm>
          <a:prstGeom prst="rect">
            <a:avLst/>
          </a:prstGeom>
        </p:spPr>
        <p:txBody>
          <a:bodyPr/>
          <a:lstStyle/>
          <a:p>
            <a:fld id="{48D08F7D-79AB-45D8-9C47-9D62AEB54121}"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3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38388"/>
            <a:ext cx="7467600" cy="39513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GB"/>
          </a:p>
        </p:txBody>
      </p:sp>
      <p:sp>
        <p:nvSpPr>
          <p:cNvPr id="6" name="Slide Number Placeholder 5"/>
          <p:cNvSpPr>
            <a:spLocks noGrp="1"/>
          </p:cNvSpPr>
          <p:nvPr>
            <p:ph type="sldNum" sz="quarter" idx="12"/>
          </p:nvPr>
        </p:nvSpPr>
        <p:spPr>
          <a:xfrm>
            <a:off x="612648" y="6356350"/>
            <a:ext cx="1981200" cy="365760"/>
          </a:xfrm>
          <a:prstGeom prst="rect">
            <a:avLst/>
          </a:prstGeom>
        </p:spPr>
        <p:txBody>
          <a:bodyPr/>
          <a:lstStyle/>
          <a:p>
            <a:fld id="{48D08F7D-79AB-45D8-9C47-9D62AEB54121}" type="slidenum">
              <a:rPr lang="en-GB" smtClean="0"/>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microsoft.com/office/2007/relationships/hdphoto" Target="../media/hdphoto1.wdp"/><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image" Target="../media/image3.jpe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microsoft.com/office/2007/relationships/hdphoto" Target="../media/hdphoto1.wdp"/><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126389" y="152400"/>
            <a:ext cx="8914913" cy="612304"/>
          </a:xfrm>
          <a:prstGeom prst="rect">
            <a:avLst/>
          </a:prstGeom>
        </p:spPr>
        <p:txBody>
          <a:bodyPr vert="horz" anchor="b" anchorCtr="0">
            <a:normAutofit/>
          </a:bodyPr>
          <a:lstStyle/>
          <a:p>
            <a:r>
              <a:rPr kumimoji="0" lang="el-GR" dirty="0" smtClean="0"/>
              <a:t>                                                                                                                                                             Υπηρεσία Ασύλου</a:t>
            </a:r>
            <a:endParaRPr kumimoji="0"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2" name="Picture 11"/>
          <p:cNvPicPr>
            <a:picLocks noChangeAspect="1"/>
          </p:cNvPicPr>
          <p:nvPr userDrawn="1"/>
        </p:nvPicPr>
        <p:blipFill>
          <a:blip r:embed="rId15" cstate="print">
            <a:duotone>
              <a:schemeClr val="accent4">
                <a:shade val="45000"/>
                <a:satMod val="135000"/>
              </a:schemeClr>
              <a:prstClr val="white"/>
            </a:duotone>
            <a:extLst>
              <a:ext uri="{BEBA8EAE-BF5A-486C-A8C5-ECC9F3942E4B}">
                <a14:imgProps xmlns:a14="http://schemas.microsoft.com/office/drawing/2010/main">
                  <a14:imgLayer r:embed="rId16">
                    <a14:imgEffect>
                      <a14:brightnessContrast bright="-40000" contrast="-64000"/>
                    </a14:imgEffect>
                  </a14:imgLayer>
                </a14:imgProps>
              </a:ext>
              <a:ext uri="{28A0092B-C50C-407E-A947-70E740481C1C}">
                <a14:useLocalDpi xmlns:a14="http://schemas.microsoft.com/office/drawing/2010/main" val="0"/>
              </a:ext>
            </a:extLst>
          </a:blip>
          <a:stretch>
            <a:fillRect/>
          </a:stretch>
        </p:blipFill>
        <p:spPr>
          <a:xfrm>
            <a:off x="126389" y="764704"/>
            <a:ext cx="8938607" cy="6002369"/>
          </a:xfrm>
          <a:prstGeom prst="rect">
            <a:avLst/>
          </a:prstGeom>
        </p:spPr>
      </p:pic>
      <p:pic>
        <p:nvPicPr>
          <p:cNvPr id="15" name="Picture 14"/>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8537341" y="195243"/>
            <a:ext cx="502928" cy="457859"/>
          </a:xfrm>
          <a:prstGeom prst="rect">
            <a:avLst/>
          </a:prstGeom>
        </p:spPr>
      </p:pic>
    </p:spTree>
  </p:cSld>
  <p:clrMap bg1="lt1" tx1="dk1" bg2="lt2" tx2="dk2" accent1="accent1" accent2="accent2" accent3="accent3" accent4="accent4" accent5="accent5" accent6="accent6" hlink="hlink" folHlink="folHlink"/>
  <p:sldLayoutIdLst>
    <p:sldLayoutId id="2147483923" r:id="rId1"/>
    <p:sldLayoutId id="2147483925" r:id="rId2"/>
    <p:sldLayoutId id="2147483926" r:id="rId3"/>
    <p:sldLayoutId id="2147483927" r:id="rId4"/>
    <p:sldLayoutId id="2147483943" r:id="rId5"/>
    <p:sldLayoutId id="2147483949" r:id="rId6"/>
    <p:sldLayoutId id="2147483950" r:id="rId7"/>
    <p:sldLayoutId id="2147483951" r:id="rId8"/>
    <p:sldLayoutId id="2147483952" r:id="rId9"/>
    <p:sldLayoutId id="2147483953" r:id="rId10"/>
    <p:sldLayoutId id="2147483967" r:id="rId11"/>
    <p:sldLayoutId id="2147483968" r:id="rId12"/>
    <p:sldLayoutId id="2147483969" r:id="rId13"/>
  </p:sldLayoutIdLst>
  <p:hf sldNum="0" hdr="0" ftr="0"/>
  <p:txStyles>
    <p:titleStyle>
      <a:lvl1pPr algn="ctr" rtl="0" eaLnBrk="1" latinLnBrk="0" hangingPunct="1">
        <a:spcBef>
          <a:spcPct val="0"/>
        </a:spcBef>
        <a:buNone/>
        <a:defRPr kumimoji="0" sz="14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126389" y="152400"/>
            <a:ext cx="8914913" cy="612304"/>
          </a:xfrm>
          <a:prstGeom prst="rect">
            <a:avLst/>
          </a:prstGeom>
        </p:spPr>
        <p:txBody>
          <a:bodyPr vert="horz" anchor="b" anchorCtr="0">
            <a:normAutofit/>
          </a:bodyPr>
          <a:lstStyle/>
          <a:p>
            <a:r>
              <a:rPr kumimoji="0" lang="el-GR" dirty="0" smtClean="0"/>
              <a:t>                                                                                                                                                             Υπηρεσία Ασύλου</a:t>
            </a:r>
            <a:endParaRPr kumimoji="0"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pic>
        <p:nvPicPr>
          <p:cNvPr id="12" name="Picture 11"/>
          <p:cNvPicPr>
            <a:picLocks noChangeAspect="1"/>
          </p:cNvPicPr>
          <p:nvPr userDrawn="1"/>
        </p:nvPicPr>
        <p:blipFill>
          <a:blip r:embed="rId14" cstate="print">
            <a:duotone>
              <a:schemeClr val="accent4">
                <a:shade val="45000"/>
                <a:satMod val="135000"/>
              </a:schemeClr>
              <a:prstClr val="white"/>
            </a:duotone>
            <a:extLst>
              <a:ext uri="{BEBA8EAE-BF5A-486C-A8C5-ECC9F3942E4B}">
                <a14:imgProps xmlns:a14="http://schemas.microsoft.com/office/drawing/2010/main">
                  <a14:imgLayer r:embed="rId15">
                    <a14:imgEffect>
                      <a14:brightnessContrast bright="-40000" contrast="-64000"/>
                    </a14:imgEffect>
                  </a14:imgLayer>
                </a14:imgProps>
              </a:ext>
              <a:ext uri="{28A0092B-C50C-407E-A947-70E740481C1C}">
                <a14:useLocalDpi xmlns:a14="http://schemas.microsoft.com/office/drawing/2010/main" val="0"/>
              </a:ext>
            </a:extLst>
          </a:blip>
          <a:stretch>
            <a:fillRect/>
          </a:stretch>
        </p:blipFill>
        <p:spPr>
          <a:xfrm>
            <a:off x="126389" y="764704"/>
            <a:ext cx="8938607" cy="6002369"/>
          </a:xfrm>
          <a:prstGeom prst="rect">
            <a:avLst/>
          </a:prstGeom>
        </p:spPr>
      </p:pic>
      <p:pic>
        <p:nvPicPr>
          <p:cNvPr id="15" name="Picture 14"/>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8537341" y="195243"/>
            <a:ext cx="502928" cy="457859"/>
          </a:xfrm>
          <a:prstGeom prst="rect">
            <a:avLst/>
          </a:prstGeom>
        </p:spPr>
      </p:pic>
    </p:spTree>
    <p:extLst>
      <p:ext uri="{BB962C8B-B14F-4D97-AF65-F5344CB8AC3E}">
        <p14:creationId xmlns:p14="http://schemas.microsoft.com/office/powerpoint/2010/main" val="98390907"/>
      </p:ext>
    </p:extLst>
  </p:cSld>
  <p:clrMap bg1="lt1" tx1="dk1" bg2="lt2" tx2="dk2" accent1="accent1" accent2="accent2" accent3="accent3" accent4="accent4" accent5="accent5" accent6="accent6" hlink="hlink" folHlink="folHlink"/>
  <p:sldLayoutIdLst>
    <p:sldLayoutId id="2147483955" r:id="rId1"/>
    <p:sldLayoutId id="2147483956" r:id="rId2"/>
    <p:sldLayoutId id="2147483957" r:id="rId3"/>
    <p:sldLayoutId id="2147483958" r:id="rId4"/>
    <p:sldLayoutId id="2147483959" r:id="rId5"/>
    <p:sldLayoutId id="2147483960" r:id="rId6"/>
    <p:sldLayoutId id="2147483961" r:id="rId7"/>
    <p:sldLayoutId id="2147483962" r:id="rId8"/>
    <p:sldLayoutId id="2147483963" r:id="rId9"/>
    <p:sldLayoutId id="2147483964" r:id="rId10"/>
    <p:sldLayoutId id="2147483965" r:id="rId11"/>
    <p:sldLayoutId id="2147483966" r:id="rId12"/>
  </p:sldLayoutIdLst>
  <p:hf sldNum="0" hdr="0" ftr="0"/>
  <p:txStyles>
    <p:titleStyle>
      <a:lvl1pPr algn="ctr" rtl="0" eaLnBrk="1" latinLnBrk="0" hangingPunct="1">
        <a:spcBef>
          <a:spcPct val="0"/>
        </a:spcBef>
        <a:buNone/>
        <a:defRPr kumimoji="0" sz="14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3.jpeg"/><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14.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732240" y="384785"/>
            <a:ext cx="1872208" cy="369332"/>
          </a:xfrm>
          <a:prstGeom prst="rect">
            <a:avLst/>
          </a:prstGeom>
          <a:noFill/>
        </p:spPr>
        <p:txBody>
          <a:bodyPr wrap="square" rtlCol="0">
            <a:spAutoFit/>
          </a:bodyPr>
          <a:lstStyle/>
          <a:p>
            <a:r>
              <a:rPr lang="el-GR" dirty="0" smtClean="0"/>
              <a:t>Υπηρεσία Ασύλου</a:t>
            </a:r>
            <a:endParaRPr lang="en-GB" dirty="0"/>
          </a:p>
        </p:txBody>
      </p:sp>
      <p:sp>
        <p:nvSpPr>
          <p:cNvPr id="5" name="TextBox 4"/>
          <p:cNvSpPr txBox="1"/>
          <p:nvPr/>
        </p:nvSpPr>
        <p:spPr>
          <a:xfrm>
            <a:off x="4067944" y="1254380"/>
            <a:ext cx="4536504" cy="2800767"/>
          </a:xfrm>
          <a:prstGeom prst="rect">
            <a:avLst/>
          </a:prstGeom>
          <a:noFill/>
        </p:spPr>
        <p:txBody>
          <a:bodyPr wrap="square" rtlCol="0">
            <a:spAutoFit/>
          </a:bodyPr>
          <a:lstStyle/>
          <a:p>
            <a:r>
              <a:rPr lang="el-GR" sz="4400" b="1" dirty="0" smtClean="0">
                <a:solidFill>
                  <a:schemeClr val="bg1"/>
                </a:solidFill>
                <a:effectLst>
                  <a:outerShdw blurRad="38100" dist="38100" dir="2700000" algn="tl">
                    <a:srgbClr val="000000">
                      <a:alpha val="43137"/>
                    </a:srgbClr>
                  </a:outerShdw>
                </a:effectLst>
              </a:rPr>
              <a:t>ΝΟΜΟΘΕΤΙΚΟ ΠΛΑΙΣΙΟ ΚΑΙ ΣΥΣΤΗΜΑ ΑΣΥΛΟΥ ΣΤΗΝ ΚΥΠΡΟ</a:t>
            </a:r>
            <a:endParaRPr lang="en-GB" sz="4400" b="1" dirty="0">
              <a:solidFill>
                <a:schemeClr val="bg1"/>
              </a:solidFill>
              <a:effectLst>
                <a:outerShdw blurRad="38100" dist="38100" dir="2700000" algn="tl">
                  <a:srgbClr val="000000">
                    <a:alpha val="43137"/>
                  </a:srgbClr>
                </a:outerShdw>
              </a:effectLst>
            </a:endParaRPr>
          </a:p>
        </p:txBody>
      </p:sp>
      <p:sp>
        <p:nvSpPr>
          <p:cNvPr id="6" name="Date Placeholder 3"/>
          <p:cNvSpPr txBox="1">
            <a:spLocks/>
          </p:cNvSpPr>
          <p:nvPr/>
        </p:nvSpPr>
        <p:spPr>
          <a:xfrm>
            <a:off x="6804248" y="6356350"/>
            <a:ext cx="2160240" cy="36576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smtClean="0">
                <a:solidFill>
                  <a:schemeClr val="bg1"/>
                </a:solidFill>
                <a:effectLst>
                  <a:outerShdw blurRad="38100" dist="38100" dir="2700000" algn="tl">
                    <a:srgbClr val="000000">
                      <a:alpha val="43137"/>
                    </a:srgbClr>
                  </a:outerShdw>
                </a:effectLst>
              </a:rPr>
              <a:t>Οκτώβριος 2015</a:t>
            </a:r>
            <a:endParaRPr lang="en-GB"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144170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95536" y="1556792"/>
            <a:ext cx="2772815" cy="1368152"/>
          </a:xfrm>
          <a:prstGeom prst="roundRect">
            <a:avLst/>
          </a:prstGeom>
          <a:solidFill>
            <a:srgbClr val="92D050"/>
          </a:solidFill>
          <a:effectLst>
            <a:reflection blurRad="6350" stA="50000" endA="300" endPos="90000" dir="5400000" sy="-100000" algn="bl" rotWithShape="0"/>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7500" lnSpcReduction="20000"/>
          </a:bodyPr>
          <a:lstStyle/>
          <a:p>
            <a:pPr algn="ctr">
              <a:buNone/>
            </a:pPr>
            <a:endParaRPr lang="en-US" sz="1900" b="1" dirty="0" smtClean="0"/>
          </a:p>
          <a:p>
            <a:pPr algn="ctr">
              <a:buNone/>
            </a:pPr>
            <a:r>
              <a:rPr lang="el-GR" sz="2300" b="1" dirty="0" smtClean="0">
                <a:latin typeface="Arial" pitchFamily="34" charset="0"/>
                <a:cs typeface="Arial" pitchFamily="34" charset="0"/>
              </a:rPr>
              <a:t>Οδηγία για τις Συνθήκες Υποδοχής 2013/33/ΕΕ</a:t>
            </a:r>
          </a:p>
          <a:p>
            <a:pPr algn="ctr"/>
            <a:endParaRPr lang="el-GR" b="1" dirty="0"/>
          </a:p>
        </p:txBody>
      </p:sp>
      <p:sp>
        <p:nvSpPr>
          <p:cNvPr id="5" name="Rounded Rectangle 4"/>
          <p:cNvSpPr/>
          <p:nvPr/>
        </p:nvSpPr>
        <p:spPr>
          <a:xfrm>
            <a:off x="3131840" y="1543762"/>
            <a:ext cx="2808312" cy="1440160"/>
          </a:xfrm>
          <a:prstGeom prst="roundRect">
            <a:avLst/>
          </a:prstGeom>
          <a:solidFill>
            <a:srgbClr val="7030A0"/>
          </a:solidFill>
          <a:effectLst>
            <a:reflection blurRad="6350" stA="50000" endA="300" endPos="90000" dir="5400000" sy="-100000" algn="bl" rotWithShape="0"/>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latin typeface="Arial" pitchFamily="34" charset="0"/>
                <a:cs typeface="Arial" pitchFamily="34" charset="0"/>
              </a:rPr>
              <a:t>Κανονισμός Δουβλίνου (ΕΕ) 604/2013</a:t>
            </a:r>
            <a:endParaRPr lang="el-GR" b="1" dirty="0">
              <a:latin typeface="Arial" pitchFamily="34" charset="0"/>
              <a:cs typeface="Arial" pitchFamily="34" charset="0"/>
            </a:endParaRPr>
          </a:p>
        </p:txBody>
      </p:sp>
      <p:sp>
        <p:nvSpPr>
          <p:cNvPr id="6" name="Rounded Rectangle 5"/>
          <p:cNvSpPr/>
          <p:nvPr/>
        </p:nvSpPr>
        <p:spPr>
          <a:xfrm>
            <a:off x="5940152" y="1628800"/>
            <a:ext cx="2808312" cy="1440160"/>
          </a:xfrm>
          <a:prstGeom prst="roundRect">
            <a:avLst/>
          </a:prstGeom>
          <a:solidFill>
            <a:schemeClr val="accent2">
              <a:lumMod val="75000"/>
            </a:schemeClr>
          </a:solidFill>
          <a:effectLst>
            <a:reflection blurRad="6350" stA="50000" endA="300" endPos="90000" dir="5400000" sy="-100000" algn="bl" rotWithShape="0"/>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latin typeface="Arial" pitchFamily="34" charset="0"/>
                <a:cs typeface="Arial" pitchFamily="34" charset="0"/>
              </a:rPr>
              <a:t>Κανονισμός </a:t>
            </a:r>
            <a:r>
              <a:rPr lang="en-GB" b="1" dirty="0" err="1" smtClean="0">
                <a:latin typeface="Arial" pitchFamily="34" charset="0"/>
                <a:cs typeface="Arial" pitchFamily="34" charset="0"/>
              </a:rPr>
              <a:t>Eurodac</a:t>
            </a:r>
            <a:r>
              <a:rPr lang="el-GR" b="1" dirty="0" smtClean="0">
                <a:latin typeface="Arial" pitchFamily="34" charset="0"/>
                <a:cs typeface="Arial" pitchFamily="34" charset="0"/>
              </a:rPr>
              <a:t> (ΕΕ) 603/2013</a:t>
            </a:r>
            <a:endParaRPr lang="el-GR" b="1" dirty="0">
              <a:latin typeface="Arial" pitchFamily="34" charset="0"/>
              <a:cs typeface="Arial" pitchFamily="34" charset="0"/>
            </a:endParaRPr>
          </a:p>
        </p:txBody>
      </p:sp>
      <p:sp>
        <p:nvSpPr>
          <p:cNvPr id="7" name="Rounded Rectangle 6"/>
          <p:cNvSpPr/>
          <p:nvPr/>
        </p:nvSpPr>
        <p:spPr>
          <a:xfrm>
            <a:off x="467544" y="2996952"/>
            <a:ext cx="2808312" cy="1440160"/>
          </a:xfrm>
          <a:prstGeom prst="roundRect">
            <a:avLst/>
          </a:prstGeom>
          <a:solidFill>
            <a:srgbClr val="FF0000"/>
          </a:solidFill>
          <a:effectLst>
            <a:reflection blurRad="6350" stA="50000" endA="300" endPos="90000" dir="5400000" sy="-100000" algn="bl" rotWithShape="0"/>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latin typeface="Arial" pitchFamily="34" charset="0"/>
                <a:cs typeface="Arial" pitchFamily="34" charset="0"/>
              </a:rPr>
              <a:t>Οδηγία για τις Διαδικασίες 2013/32/ΕΕ</a:t>
            </a:r>
            <a:endParaRPr lang="el-GR" b="1" dirty="0">
              <a:latin typeface="Arial" pitchFamily="34" charset="0"/>
              <a:cs typeface="Arial" pitchFamily="34" charset="0"/>
            </a:endParaRPr>
          </a:p>
        </p:txBody>
      </p:sp>
      <p:sp>
        <p:nvSpPr>
          <p:cNvPr id="8" name="Rounded Rectangle 7"/>
          <p:cNvSpPr/>
          <p:nvPr/>
        </p:nvSpPr>
        <p:spPr>
          <a:xfrm>
            <a:off x="3275856" y="3068960"/>
            <a:ext cx="2808312" cy="1440160"/>
          </a:xfrm>
          <a:prstGeom prst="roundRect">
            <a:avLst/>
          </a:prstGeom>
          <a:solidFill>
            <a:srgbClr val="0070C0"/>
          </a:solidFill>
          <a:effectLst>
            <a:reflection blurRad="6350" stA="50000" endA="300" endPos="90000" dir="5400000" sy="-100000" algn="bl" rotWithShape="0"/>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latin typeface="Arial" pitchFamily="34" charset="0"/>
                <a:cs typeface="Arial" pitchFamily="34" charset="0"/>
              </a:rPr>
              <a:t>Οδηγία για την Αναγνώριση 2011/95/ΕΕ</a:t>
            </a:r>
            <a:endParaRPr lang="el-GR" b="1" dirty="0">
              <a:latin typeface="Arial" pitchFamily="34" charset="0"/>
              <a:cs typeface="Arial" pitchFamily="34" charset="0"/>
            </a:endParaRPr>
          </a:p>
        </p:txBody>
      </p:sp>
      <p:sp>
        <p:nvSpPr>
          <p:cNvPr id="11" name="Title 1"/>
          <p:cNvSpPr>
            <a:spLocks noGrp="1"/>
          </p:cNvSpPr>
          <p:nvPr>
            <p:ph type="title"/>
          </p:nvPr>
        </p:nvSpPr>
        <p:spPr>
          <a:xfrm>
            <a:off x="467544" y="404664"/>
            <a:ext cx="8183880" cy="1051560"/>
          </a:xfrm>
        </p:spPr>
        <p:txBody>
          <a:bodyPr>
            <a:normAutofit/>
          </a:bodyPr>
          <a:lstStyle/>
          <a:p>
            <a:r>
              <a:rPr lang="el-GR" sz="2400" dirty="0" smtClean="0">
                <a:solidFill>
                  <a:schemeClr val="tx1"/>
                </a:solidFill>
                <a:latin typeface="Arial" pitchFamily="34" charset="0"/>
                <a:cs typeface="Arial" pitchFamily="34" charset="0"/>
              </a:rPr>
              <a:t>Αναδιατυπωμένα κοινοτικά νομοθετήματα για το άσυλο </a:t>
            </a:r>
            <a:endParaRPr lang="en-US" sz="24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507995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067944" y="530225"/>
            <a:ext cx="4618856" cy="2034679"/>
          </a:xfrm>
          <a:prstGeom prst="roundRect">
            <a:avLst/>
          </a:prstGeom>
          <a:solidFill>
            <a:srgbClr val="92D050"/>
          </a:solidFill>
          <a:effectLst>
            <a:reflection blurRad="6350" stA="50000" endA="300" endPos="90000" dir="5400000" sy="-100000" algn="bl" rotWithShape="0"/>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GB" dirty="0" smtClean="0"/>
          </a:p>
          <a:p>
            <a:pPr algn="ctr"/>
            <a:r>
              <a:rPr lang="el-GR" b="1" dirty="0" smtClean="0">
                <a:latin typeface="Arial" pitchFamily="34" charset="0"/>
                <a:cs typeface="Arial" pitchFamily="34" charset="0"/>
              </a:rPr>
              <a:t>Οδηγία για τις Συνθήκες Υποδοχής 2013/33/ΕΕ</a:t>
            </a:r>
          </a:p>
          <a:p>
            <a:pPr algn="ctr"/>
            <a:endParaRPr lang="el-GR" dirty="0"/>
          </a:p>
        </p:txBody>
      </p:sp>
      <p:sp>
        <p:nvSpPr>
          <p:cNvPr id="5" name="Rectangle 4"/>
          <p:cNvSpPr/>
          <p:nvPr/>
        </p:nvSpPr>
        <p:spPr>
          <a:xfrm>
            <a:off x="611560" y="2564904"/>
            <a:ext cx="5166320" cy="2308324"/>
          </a:xfrm>
          <a:prstGeom prst="rect">
            <a:avLst/>
          </a:prstGeom>
        </p:spPr>
        <p:txBody>
          <a:bodyPr wrap="square">
            <a:spAutoFit/>
          </a:bodyPr>
          <a:lstStyle/>
          <a:p>
            <a:r>
              <a:rPr lang="el-GR" dirty="0">
                <a:latin typeface="Arial" pitchFamily="34" charset="0"/>
                <a:cs typeface="Arial" pitchFamily="34" charset="0"/>
              </a:rPr>
              <a:t>Στοχεύει στη διασφάλιση  αξιοπρεπούς βιοτικού επιπέδου στους ΑΔΠ και σε κάποιο βαθμό καθορίζει τους εθνικούς κανόνες των ΚΜ όσον αφορά τις υλικές συνθήκες υποδοχής (</a:t>
            </a:r>
            <a:r>
              <a:rPr lang="el-GR" dirty="0" err="1">
                <a:latin typeface="Arial" pitchFamily="34" charset="0"/>
                <a:cs typeface="Arial" pitchFamily="34" charset="0"/>
              </a:rPr>
              <a:t>π.χ</a:t>
            </a:r>
            <a:r>
              <a:rPr lang="el-GR" dirty="0">
                <a:latin typeface="Arial" pitchFamily="34" charset="0"/>
                <a:cs typeface="Arial" pitchFamily="34" charset="0"/>
              </a:rPr>
              <a:t> στέγαση, </a:t>
            </a:r>
            <a:r>
              <a:rPr lang="el-GR" dirty="0" err="1">
                <a:latin typeface="Arial" pitchFamily="34" charset="0"/>
                <a:cs typeface="Arial" pitchFamily="34" charset="0"/>
              </a:rPr>
              <a:t>σύτιση</a:t>
            </a:r>
            <a:r>
              <a:rPr lang="el-GR" dirty="0">
                <a:latin typeface="Arial" pitchFamily="34" charset="0"/>
                <a:cs typeface="Arial" pitchFamily="34" charset="0"/>
              </a:rPr>
              <a:t>, ρουχισμό) καθώς και δικαιώματα (</a:t>
            </a:r>
            <a:r>
              <a:rPr lang="el-GR" dirty="0" err="1">
                <a:latin typeface="Arial" pitchFamily="34" charset="0"/>
                <a:cs typeface="Arial" pitchFamily="34" charset="0"/>
              </a:rPr>
              <a:t>π.χ</a:t>
            </a:r>
            <a:r>
              <a:rPr lang="el-GR" dirty="0">
                <a:latin typeface="Arial" pitchFamily="34" charset="0"/>
                <a:cs typeface="Arial" pitchFamily="34" charset="0"/>
              </a:rPr>
              <a:t> εργασία, εκπαίδευση και ιατροφαρμακευτική περίθαλψη), και τις υποχρεώσεις </a:t>
            </a:r>
            <a:r>
              <a:rPr lang="el-GR" dirty="0" smtClean="0">
                <a:latin typeface="Arial" pitchFamily="34" charset="0"/>
                <a:cs typeface="Arial" pitchFamily="34" charset="0"/>
              </a:rPr>
              <a:t>τους</a:t>
            </a:r>
            <a:r>
              <a:rPr lang="el-GR" dirty="0" smtClean="0">
                <a:latin typeface="+mj-lt"/>
              </a:rPr>
              <a:t>.</a:t>
            </a:r>
            <a:endParaRPr lang="en-US" dirty="0">
              <a:latin typeface="+mj-lt"/>
            </a:endParaRPr>
          </a:p>
        </p:txBody>
      </p:sp>
      <p:sp>
        <p:nvSpPr>
          <p:cNvPr id="6" name="Rectangle 5"/>
          <p:cNvSpPr/>
          <p:nvPr/>
        </p:nvSpPr>
        <p:spPr>
          <a:xfrm>
            <a:off x="611560" y="4797152"/>
            <a:ext cx="5112568" cy="1477328"/>
          </a:xfrm>
          <a:prstGeom prst="rect">
            <a:avLst/>
          </a:prstGeom>
        </p:spPr>
        <p:txBody>
          <a:bodyPr wrap="square">
            <a:spAutoFit/>
          </a:bodyPr>
          <a:lstStyle/>
          <a:p>
            <a:pPr>
              <a:defRPr/>
            </a:pPr>
            <a:r>
              <a:rPr lang="el-GR" dirty="0" smtClean="0">
                <a:latin typeface="Arial" pitchFamily="34" charset="0"/>
                <a:cs typeface="Arial" pitchFamily="34" charset="0"/>
              </a:rPr>
              <a:t>Θέτει τους κανόνες κράτησης</a:t>
            </a:r>
            <a:r>
              <a:rPr lang="el-GR" dirty="0">
                <a:latin typeface="Arial" pitchFamily="34" charset="0"/>
                <a:cs typeface="Arial" pitchFamily="34" charset="0"/>
              </a:rPr>
              <a:t> μ</a:t>
            </a:r>
            <a:r>
              <a:rPr lang="el-GR" dirty="0" smtClean="0">
                <a:latin typeface="Arial" pitchFamily="34" charset="0"/>
                <a:cs typeface="Arial" pitchFamily="34" charset="0"/>
              </a:rPr>
              <a:t>όνο </a:t>
            </a:r>
            <a:r>
              <a:rPr lang="el-GR" dirty="0">
                <a:latin typeface="Arial" pitchFamily="34" charset="0"/>
                <a:cs typeface="Arial" pitchFamily="34" charset="0"/>
              </a:rPr>
              <a:t>υπό τους όρους της </a:t>
            </a:r>
            <a:r>
              <a:rPr lang="el-GR" dirty="0" smtClean="0">
                <a:latin typeface="Arial" pitchFamily="34" charset="0"/>
                <a:cs typeface="Arial" pitchFamily="34" charset="0"/>
              </a:rPr>
              <a:t>οδηγίας και παρέχει εγγυήσεις </a:t>
            </a:r>
            <a:r>
              <a:rPr lang="el-GR" dirty="0">
                <a:latin typeface="Arial" pitchFamily="34" charset="0"/>
                <a:cs typeface="Arial" pitchFamily="34" charset="0"/>
              </a:rPr>
              <a:t>δικαστικής κρίσης της </a:t>
            </a:r>
            <a:r>
              <a:rPr lang="el-GR" dirty="0" smtClean="0">
                <a:latin typeface="Arial" pitchFamily="34" charset="0"/>
                <a:cs typeface="Arial" pitchFamily="34" charset="0"/>
              </a:rPr>
              <a:t>κράτησης.</a:t>
            </a:r>
          </a:p>
          <a:p>
            <a:pPr>
              <a:defRPr/>
            </a:pPr>
            <a:r>
              <a:rPr lang="el-GR" dirty="0" smtClean="0">
                <a:latin typeface="Arial" pitchFamily="34" charset="0"/>
                <a:cs typeface="Arial" pitchFamily="34" charset="0"/>
              </a:rPr>
              <a:t>Προνοεί για τον εντοπισμό ευάλωτων προσώπων.</a:t>
            </a:r>
            <a:endParaRPr lang="el-GR" dirty="0">
              <a:latin typeface="Arial" pitchFamily="34" charset="0"/>
              <a:cs typeface="Arial" pitchFamily="34" charset="0"/>
            </a:endParaRPr>
          </a:p>
        </p:txBody>
      </p:sp>
    </p:spTree>
    <p:extLst>
      <p:ext uri="{BB962C8B-B14F-4D97-AF65-F5344CB8AC3E}">
        <p14:creationId xmlns:p14="http://schemas.microsoft.com/office/powerpoint/2010/main" val="24658296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139952" y="692696"/>
            <a:ext cx="4546848" cy="2232248"/>
          </a:xfrm>
          <a:prstGeom prst="roundRect">
            <a:avLst/>
          </a:prstGeom>
          <a:solidFill>
            <a:srgbClr val="0070C0"/>
          </a:solidFill>
          <a:effectLst>
            <a:reflection blurRad="6350" stA="50000" endA="300" endPos="90000" dir="5400000" sy="-100000" algn="bl" rotWithShape="0"/>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latin typeface="Arial" pitchFamily="34" charset="0"/>
                <a:cs typeface="Arial" pitchFamily="34" charset="0"/>
              </a:rPr>
              <a:t>Οδηγία για την Αναγνώριση 2011/95/ΕΕ</a:t>
            </a:r>
            <a:endParaRPr lang="el-GR" b="1" dirty="0">
              <a:latin typeface="Arial" pitchFamily="34" charset="0"/>
              <a:cs typeface="Arial" pitchFamily="34" charset="0"/>
            </a:endParaRPr>
          </a:p>
        </p:txBody>
      </p:sp>
      <p:sp>
        <p:nvSpPr>
          <p:cNvPr id="5" name="Rectangle 4"/>
          <p:cNvSpPr/>
          <p:nvPr/>
        </p:nvSpPr>
        <p:spPr>
          <a:xfrm>
            <a:off x="611560" y="3429000"/>
            <a:ext cx="4572000" cy="1754326"/>
          </a:xfrm>
          <a:prstGeom prst="rect">
            <a:avLst/>
          </a:prstGeom>
        </p:spPr>
        <p:txBody>
          <a:bodyPr>
            <a:spAutoFit/>
          </a:bodyPr>
          <a:lstStyle/>
          <a:p>
            <a:r>
              <a:rPr lang="el-GR" dirty="0" smtClean="0">
                <a:latin typeface="Arial" pitchFamily="34" charset="0"/>
                <a:cs typeface="Arial" pitchFamily="34" charset="0"/>
              </a:rPr>
              <a:t>Απαιτήσεις για την αναγνώριση και το καθεστώς των υπηκόων τρίτων χωρών ή </a:t>
            </a:r>
            <a:r>
              <a:rPr lang="el-GR" dirty="0" err="1" smtClean="0">
                <a:latin typeface="Arial" pitchFamily="34" charset="0"/>
                <a:cs typeface="Arial" pitchFamily="34" charset="0"/>
              </a:rPr>
              <a:t>απάτριδων</a:t>
            </a:r>
            <a:r>
              <a:rPr lang="el-GR" dirty="0" smtClean="0">
                <a:latin typeface="Arial" pitchFamily="34" charset="0"/>
                <a:cs typeface="Arial" pitchFamily="34" charset="0"/>
              </a:rPr>
              <a:t>, ως πρόσφυγες ή ως δικαιούχοι επικουρικής προστασίας. Καθορίζει παράλληλα το περιεχόμενο της παρεχόμενης προστασίας.</a:t>
            </a:r>
            <a:endParaRPr lang="en-US" dirty="0">
              <a:latin typeface="Arial" pitchFamily="34" charset="0"/>
              <a:cs typeface="Arial" pitchFamily="34" charset="0"/>
            </a:endParaRPr>
          </a:p>
        </p:txBody>
      </p:sp>
    </p:spTree>
    <p:extLst>
      <p:ext uri="{BB962C8B-B14F-4D97-AF65-F5344CB8AC3E}">
        <p14:creationId xmlns:p14="http://schemas.microsoft.com/office/powerpoint/2010/main" val="15064755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995936" y="548680"/>
            <a:ext cx="4690864" cy="2088232"/>
          </a:xfrm>
          <a:prstGeom prst="roundRect">
            <a:avLst/>
          </a:prstGeom>
          <a:solidFill>
            <a:srgbClr val="FF0000"/>
          </a:solidFill>
          <a:effectLst>
            <a:reflection blurRad="6350" stA="50000" endA="300" endPos="90000" dir="5400000" sy="-100000" algn="bl" rotWithShape="0"/>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latin typeface="Arial" pitchFamily="34" charset="0"/>
                <a:cs typeface="Arial" pitchFamily="34" charset="0"/>
              </a:rPr>
              <a:t>Οδηγία για τις Διαδικασίες 2013/32/ΕΕ</a:t>
            </a:r>
            <a:endParaRPr lang="el-GR" b="1" dirty="0">
              <a:latin typeface="Arial" pitchFamily="34" charset="0"/>
              <a:cs typeface="Arial" pitchFamily="34" charset="0"/>
            </a:endParaRPr>
          </a:p>
        </p:txBody>
      </p:sp>
      <p:sp>
        <p:nvSpPr>
          <p:cNvPr id="5" name="Rectangle 4"/>
          <p:cNvSpPr/>
          <p:nvPr/>
        </p:nvSpPr>
        <p:spPr>
          <a:xfrm>
            <a:off x="323528" y="2852936"/>
            <a:ext cx="4896544" cy="2031325"/>
          </a:xfrm>
          <a:prstGeom prst="rect">
            <a:avLst/>
          </a:prstGeom>
        </p:spPr>
        <p:txBody>
          <a:bodyPr wrap="square">
            <a:spAutoFit/>
          </a:bodyPr>
          <a:lstStyle/>
          <a:p>
            <a:r>
              <a:rPr lang="el-GR" dirty="0" smtClean="0">
                <a:latin typeface="Arial" pitchFamily="34" charset="0"/>
                <a:cs typeface="Arial" pitchFamily="34" charset="0"/>
              </a:rPr>
              <a:t>Εισάγει ένα κοινό νομικό πλαίσιο για τη μείωση των ανισοτήτων μεταξύ των εθνικών διαδικασιών ασύλου και για τη διασφάλιση της ποιότητας και της αποτελεσματικότητας της διαδικασίας λήψης αποφάσεων.</a:t>
            </a:r>
          </a:p>
          <a:p>
            <a:endParaRPr lang="el-GR" dirty="0"/>
          </a:p>
          <a:p>
            <a:endParaRPr lang="en-US" dirty="0"/>
          </a:p>
        </p:txBody>
      </p:sp>
      <p:sp>
        <p:nvSpPr>
          <p:cNvPr id="6" name="Rectangle 5"/>
          <p:cNvSpPr/>
          <p:nvPr/>
        </p:nvSpPr>
        <p:spPr>
          <a:xfrm>
            <a:off x="395536" y="4581128"/>
            <a:ext cx="4572000" cy="1200329"/>
          </a:xfrm>
          <a:prstGeom prst="rect">
            <a:avLst/>
          </a:prstGeom>
        </p:spPr>
        <p:txBody>
          <a:bodyPr wrap="square">
            <a:spAutoFit/>
          </a:bodyPr>
          <a:lstStyle/>
          <a:p>
            <a:pPr>
              <a:defRPr/>
            </a:pPr>
            <a:r>
              <a:rPr lang="el-GR" dirty="0" smtClean="0">
                <a:latin typeface="Arial" pitchFamily="34" charset="0"/>
                <a:cs typeface="Arial" pitchFamily="34" charset="0"/>
              </a:rPr>
              <a:t>Προβλέπει προθεσμίες ολοκλήρωσης </a:t>
            </a:r>
            <a:r>
              <a:rPr lang="el-GR" dirty="0">
                <a:latin typeface="Arial" pitchFamily="34" charset="0"/>
                <a:cs typeface="Arial" pitchFamily="34" charset="0"/>
              </a:rPr>
              <a:t>της </a:t>
            </a:r>
            <a:r>
              <a:rPr lang="el-GR" dirty="0" smtClean="0">
                <a:latin typeface="Arial" pitchFamily="34" charset="0"/>
                <a:cs typeface="Arial" pitchFamily="34" charset="0"/>
              </a:rPr>
              <a:t>εξέτασης του αιτήματος.</a:t>
            </a:r>
          </a:p>
          <a:p>
            <a:pPr>
              <a:defRPr/>
            </a:pPr>
            <a:r>
              <a:rPr lang="el-GR" dirty="0" smtClean="0">
                <a:latin typeface="Arial" pitchFamily="34" charset="0"/>
                <a:cs typeface="Arial" pitchFamily="34" charset="0"/>
              </a:rPr>
              <a:t>Προνοεί για κατάρτιση του προσωπικού που ασχολείται με </a:t>
            </a:r>
            <a:r>
              <a:rPr lang="el-GR" dirty="0" err="1" smtClean="0">
                <a:latin typeface="Arial" pitchFamily="34" charset="0"/>
                <a:cs typeface="Arial" pitchFamily="34" charset="0"/>
              </a:rPr>
              <a:t>αιτητές</a:t>
            </a:r>
            <a:r>
              <a:rPr lang="el-GR" dirty="0" smtClean="0">
                <a:latin typeface="Arial" pitchFamily="34" charset="0"/>
                <a:cs typeface="Arial" pitchFamily="34" charset="0"/>
              </a:rPr>
              <a:t>.</a:t>
            </a:r>
            <a:endParaRPr lang="el-GR" dirty="0">
              <a:latin typeface="Arial" pitchFamily="34" charset="0"/>
              <a:cs typeface="Arial" pitchFamily="34" charset="0"/>
            </a:endParaRPr>
          </a:p>
        </p:txBody>
      </p:sp>
    </p:spTree>
    <p:extLst>
      <p:ext uri="{BB962C8B-B14F-4D97-AF65-F5344CB8AC3E}">
        <p14:creationId xmlns:p14="http://schemas.microsoft.com/office/powerpoint/2010/main" val="41659480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427984" y="530352"/>
            <a:ext cx="4258816" cy="2106560"/>
          </a:xfrm>
          <a:prstGeom prst="roundRect">
            <a:avLst/>
          </a:prstGeom>
          <a:solidFill>
            <a:srgbClr val="7030A0"/>
          </a:solidFill>
          <a:effectLst>
            <a:reflection blurRad="6350" stA="50000" endA="300" endPos="90000" dir="5400000" sy="-100000" algn="bl" rotWithShape="0"/>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l-GR" b="1" dirty="0" smtClean="0">
                <a:latin typeface="Arial" pitchFamily="34" charset="0"/>
                <a:cs typeface="Arial" pitchFamily="34" charset="0"/>
              </a:rPr>
              <a:t>Κανονισμός Δουβλίνου (ΕΕ) 604/2013</a:t>
            </a:r>
            <a:endParaRPr lang="el-GR" b="1" dirty="0">
              <a:latin typeface="Arial" pitchFamily="34" charset="0"/>
              <a:cs typeface="Arial" pitchFamily="34" charset="0"/>
            </a:endParaRPr>
          </a:p>
        </p:txBody>
      </p:sp>
      <p:sp>
        <p:nvSpPr>
          <p:cNvPr id="5" name="Rectangle 4"/>
          <p:cNvSpPr/>
          <p:nvPr/>
        </p:nvSpPr>
        <p:spPr>
          <a:xfrm>
            <a:off x="827584" y="3068960"/>
            <a:ext cx="4572000" cy="2031325"/>
          </a:xfrm>
          <a:prstGeom prst="rect">
            <a:avLst/>
          </a:prstGeom>
        </p:spPr>
        <p:txBody>
          <a:bodyPr>
            <a:spAutoFit/>
          </a:bodyPr>
          <a:lstStyle/>
          <a:p>
            <a:r>
              <a:rPr lang="el-GR" dirty="0" smtClean="0">
                <a:latin typeface="Arial" pitchFamily="34" charset="0"/>
                <a:cs typeface="Arial" pitchFamily="34" charset="0"/>
              </a:rPr>
              <a:t>Καθορίζει με κριτήρια, το ΚΜ υπεύθυνο για την εξέταση αίτησης ΔΠ. Στόχος είναι να διασφαλίσει πως η κάθε αίτηση ΔΠ εξετάζεται από ένα ΚΜ καθώς και να αποτρέψει καταχρήσεις του συστήματος με την υποβολή πολλαπλών αιτήσεων από ένα </a:t>
            </a:r>
            <a:r>
              <a:rPr lang="el-GR" dirty="0" err="1" smtClean="0">
                <a:latin typeface="Arial" pitchFamily="34" charset="0"/>
                <a:cs typeface="Arial" pitchFamily="34" charset="0"/>
              </a:rPr>
              <a:t>αιτητή</a:t>
            </a:r>
            <a:r>
              <a:rPr lang="el-GR" dirty="0" smtClean="0">
                <a:latin typeface="Arial" pitchFamily="34" charset="0"/>
                <a:cs typeface="Arial" pitchFamily="34" charset="0"/>
              </a:rPr>
              <a:t> σε διάφορα ΚΜ.</a:t>
            </a:r>
            <a:endParaRPr lang="en-US" dirty="0">
              <a:latin typeface="Arial" pitchFamily="34" charset="0"/>
              <a:cs typeface="Arial" pitchFamily="34" charset="0"/>
            </a:endParaRPr>
          </a:p>
        </p:txBody>
      </p:sp>
    </p:spTree>
    <p:extLst>
      <p:ext uri="{BB962C8B-B14F-4D97-AF65-F5344CB8AC3E}">
        <p14:creationId xmlns:p14="http://schemas.microsoft.com/office/powerpoint/2010/main" val="12332625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980728"/>
            <a:ext cx="2960244" cy="5008997"/>
          </a:xfrm>
        </p:spPr>
        <p:txBody>
          <a:bodyPr/>
          <a:lstStyle/>
          <a:p>
            <a:endParaRPr lang="el-GR" sz="1800" dirty="0"/>
          </a:p>
          <a:p>
            <a:r>
              <a:rPr lang="el-GR" sz="1800" dirty="0" smtClean="0">
                <a:latin typeface="Arial" pitchFamily="34" charset="0"/>
                <a:cs typeface="Arial" pitchFamily="34" charset="0"/>
              </a:rPr>
              <a:t>Καθορισμός </a:t>
            </a:r>
            <a:r>
              <a:rPr lang="el-GR" sz="1800" dirty="0">
                <a:latin typeface="Arial" pitchFamily="34" charset="0"/>
                <a:cs typeface="Arial" pitchFamily="34" charset="0"/>
              </a:rPr>
              <a:t>υπεύθυνου κράτους για εξέταση αίτησης ασύλου</a:t>
            </a:r>
            <a:r>
              <a:rPr lang="el-GR" sz="1800" dirty="0" smtClean="0">
                <a:latin typeface="Arial" pitchFamily="34" charset="0"/>
                <a:cs typeface="Arial" pitchFamily="34" charset="0"/>
              </a:rPr>
              <a:t>.</a:t>
            </a:r>
          </a:p>
          <a:p>
            <a:endParaRPr lang="el-GR" sz="1800" dirty="0">
              <a:latin typeface="Arial" pitchFamily="34" charset="0"/>
              <a:cs typeface="Arial" pitchFamily="34" charset="0"/>
            </a:endParaRPr>
          </a:p>
          <a:p>
            <a:r>
              <a:rPr lang="el-GR" sz="1800" dirty="0" smtClean="0">
                <a:latin typeface="Arial" pitchFamily="34" charset="0"/>
                <a:cs typeface="Arial" pitchFamily="34" charset="0"/>
              </a:rPr>
              <a:t>Λαμβάνονται </a:t>
            </a:r>
            <a:r>
              <a:rPr lang="el-GR" sz="1800" dirty="0">
                <a:latin typeface="Arial" pitchFamily="34" charset="0"/>
                <a:cs typeface="Arial" pitchFamily="34" charset="0"/>
              </a:rPr>
              <a:t>υπόψη αντικειμενικά και ιεραρχημένα κριτήρια</a:t>
            </a:r>
            <a:r>
              <a:rPr lang="el-GR" sz="1800" dirty="0" smtClean="0">
                <a:latin typeface="Arial" pitchFamily="34" charset="0"/>
                <a:cs typeface="Arial" pitchFamily="34" charset="0"/>
              </a:rPr>
              <a:t>.</a:t>
            </a:r>
          </a:p>
          <a:p>
            <a:endParaRPr lang="el-GR" sz="1800" dirty="0">
              <a:latin typeface="Arial" pitchFamily="34" charset="0"/>
              <a:cs typeface="Arial" pitchFamily="34" charset="0"/>
            </a:endParaRPr>
          </a:p>
          <a:p>
            <a:r>
              <a:rPr lang="el-GR" sz="1800" dirty="0" smtClean="0">
                <a:latin typeface="Arial" pitchFamily="34" charset="0"/>
                <a:cs typeface="Arial" pitchFamily="34" charset="0"/>
              </a:rPr>
              <a:t>Αντιμετώπιση </a:t>
            </a:r>
            <a:r>
              <a:rPr lang="en-US" sz="1800" dirty="0" smtClean="0">
                <a:latin typeface="Arial" pitchFamily="34" charset="0"/>
                <a:cs typeface="Arial" pitchFamily="34" charset="0"/>
              </a:rPr>
              <a:t>“asylum shopping”</a:t>
            </a:r>
            <a:r>
              <a:rPr lang="el-GR" sz="1800" dirty="0" smtClean="0">
                <a:latin typeface="Arial" pitchFamily="34" charset="0"/>
                <a:cs typeface="Arial" pitchFamily="34" charset="0"/>
              </a:rPr>
              <a:t>.</a:t>
            </a:r>
          </a:p>
          <a:p>
            <a:endParaRPr lang="el-GR" sz="1800" dirty="0">
              <a:latin typeface="Arial" pitchFamily="34" charset="0"/>
              <a:cs typeface="Arial" pitchFamily="34" charset="0"/>
            </a:endParaRPr>
          </a:p>
          <a:p>
            <a:r>
              <a:rPr lang="el-GR" sz="1800" dirty="0" err="1" smtClean="0">
                <a:latin typeface="Arial" pitchFamily="34" charset="0"/>
                <a:cs typeface="Arial" pitchFamily="34" charset="0"/>
              </a:rPr>
              <a:t>Δακτυλοσκόπηση</a:t>
            </a:r>
            <a:r>
              <a:rPr lang="el-GR" sz="1800" dirty="0" smtClean="0">
                <a:latin typeface="Arial" pitchFamily="34" charset="0"/>
                <a:cs typeface="Arial" pitchFamily="34" charset="0"/>
              </a:rPr>
              <a:t> </a:t>
            </a:r>
            <a:r>
              <a:rPr lang="el-GR" sz="1800" dirty="0">
                <a:latin typeface="Arial" pitchFamily="34" charset="0"/>
                <a:cs typeface="Arial" pitchFamily="34" charset="0"/>
              </a:rPr>
              <a:t>και αποστολή δεδομένων σε κεντρικό </a:t>
            </a:r>
            <a:r>
              <a:rPr lang="en-US" sz="1800" dirty="0" smtClean="0">
                <a:latin typeface="Arial" pitchFamily="34" charset="0"/>
                <a:cs typeface="Arial" pitchFamily="34" charset="0"/>
              </a:rPr>
              <a:t>server</a:t>
            </a:r>
            <a:r>
              <a:rPr lang="el-GR" sz="1800" dirty="0" smtClean="0">
                <a:latin typeface="Arial" pitchFamily="34" charset="0"/>
                <a:cs typeface="Arial" pitchFamily="34" charset="0"/>
              </a:rPr>
              <a:t> </a:t>
            </a:r>
            <a:r>
              <a:rPr lang="el-GR" sz="1800" dirty="0">
                <a:latin typeface="Arial" pitchFamily="34" charset="0"/>
                <a:cs typeface="Arial" pitchFamily="34" charset="0"/>
              </a:rPr>
              <a:t>στο Λουξεμβούργο.</a:t>
            </a:r>
          </a:p>
          <a:p>
            <a:endParaRPr lang="en-GB" sz="1800" dirty="0"/>
          </a:p>
        </p:txBody>
      </p:sp>
      <p:sp>
        <p:nvSpPr>
          <p:cNvPr id="3" name="Rectangle 2"/>
          <p:cNvSpPr/>
          <p:nvPr/>
        </p:nvSpPr>
        <p:spPr>
          <a:xfrm>
            <a:off x="1619672" y="121825"/>
            <a:ext cx="5870352" cy="446276"/>
          </a:xfrm>
          <a:prstGeom prst="rect">
            <a:avLst/>
          </a:prstGeom>
        </p:spPr>
        <p:txBody>
          <a:bodyPr wrap="square">
            <a:spAutoFit/>
          </a:bodyPr>
          <a:lstStyle/>
          <a:p>
            <a:pPr lvl="0" algn="ctr">
              <a:spcBef>
                <a:spcPts val="600"/>
              </a:spcBef>
              <a:buClr>
                <a:srgbClr val="727CA3"/>
              </a:buClr>
              <a:buSzPct val="76000"/>
            </a:pPr>
            <a:r>
              <a:rPr lang="el-GR" sz="2300" b="1" dirty="0" smtClean="0">
                <a:solidFill>
                  <a:prstClr val="black"/>
                </a:solidFill>
                <a:latin typeface="Arial" pitchFamily="34" charset="0"/>
                <a:cs typeface="Arial" pitchFamily="34" charset="0"/>
              </a:rPr>
              <a:t>ΣΥΜΒΑΣΗ ΤΟΥ ΔΟΥΒΛΙΝΟΥ </a:t>
            </a:r>
            <a:r>
              <a:rPr lang="el-GR" sz="2300" b="1" dirty="0">
                <a:solidFill>
                  <a:prstClr val="black"/>
                </a:solidFill>
                <a:latin typeface="Arial" pitchFamily="34" charset="0"/>
                <a:cs typeface="Arial" pitchFamily="34" charset="0"/>
              </a:rPr>
              <a:t>- EURODAC</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7788" y="764704"/>
            <a:ext cx="5640263" cy="6010815"/>
          </a:xfrm>
          <a:prstGeom prst="rect">
            <a:avLst/>
          </a:prstGeom>
        </p:spPr>
      </p:pic>
    </p:spTree>
    <p:extLst>
      <p:ext uri="{BB962C8B-B14F-4D97-AF65-F5344CB8AC3E}">
        <p14:creationId xmlns:p14="http://schemas.microsoft.com/office/powerpoint/2010/main" val="22477978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283968" y="548680"/>
            <a:ext cx="4402832" cy="2160216"/>
          </a:xfrm>
          <a:prstGeom prst="roundRect">
            <a:avLst/>
          </a:prstGeom>
          <a:solidFill>
            <a:schemeClr val="accent2">
              <a:lumMod val="75000"/>
            </a:schemeClr>
          </a:solidFill>
          <a:effectLst>
            <a:reflection blurRad="6350" stA="50000" endA="300" endPos="90000" dir="5400000" sy="-100000" algn="bl" rotWithShape="0"/>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latin typeface="Arial" pitchFamily="34" charset="0"/>
                <a:cs typeface="Arial" pitchFamily="34" charset="0"/>
              </a:rPr>
              <a:t>Κανονισμός </a:t>
            </a:r>
            <a:r>
              <a:rPr lang="en-GB" b="1" dirty="0" err="1" smtClean="0">
                <a:latin typeface="Arial" pitchFamily="34" charset="0"/>
                <a:cs typeface="Arial" pitchFamily="34" charset="0"/>
              </a:rPr>
              <a:t>Eurodac</a:t>
            </a:r>
            <a:r>
              <a:rPr lang="el-GR" b="1" dirty="0" smtClean="0">
                <a:latin typeface="Arial" pitchFamily="34" charset="0"/>
                <a:cs typeface="Arial" pitchFamily="34" charset="0"/>
              </a:rPr>
              <a:t> (ΕΕ) 603/2013</a:t>
            </a:r>
            <a:endParaRPr lang="el-GR" b="1" dirty="0">
              <a:latin typeface="Arial" pitchFamily="34" charset="0"/>
              <a:cs typeface="Arial" pitchFamily="34" charset="0"/>
            </a:endParaRPr>
          </a:p>
        </p:txBody>
      </p:sp>
      <p:sp>
        <p:nvSpPr>
          <p:cNvPr id="5" name="Rectangle 4"/>
          <p:cNvSpPr/>
          <p:nvPr/>
        </p:nvSpPr>
        <p:spPr>
          <a:xfrm>
            <a:off x="539552" y="2708920"/>
            <a:ext cx="4446240" cy="2862322"/>
          </a:xfrm>
          <a:prstGeom prst="rect">
            <a:avLst/>
          </a:prstGeom>
        </p:spPr>
        <p:txBody>
          <a:bodyPr wrap="square">
            <a:spAutoFit/>
          </a:bodyPr>
          <a:lstStyle/>
          <a:p>
            <a:r>
              <a:rPr lang="el-GR" dirty="0">
                <a:latin typeface="Arial" pitchFamily="34" charset="0"/>
                <a:cs typeface="Arial" pitchFamily="34" charset="0"/>
              </a:rPr>
              <a:t>‘Διορίζει’ τη νομική βάση για τη λειτουργία μιας Ευρωπαϊκής βάσης δεδομένων για τη σύγκριση δακτυλικών αποτυπωμάτων για την αποτελεσματική λειτουργία του Κανονισμού του Δουβλίνου. Εφαρμόζεται από τον Ιούλιο του 2015 με νέο πεδίο εφαρμογής για πρόσβαση των αρχών επιβολής του νόμου.</a:t>
            </a:r>
            <a:r>
              <a:rPr lang="el-GR" dirty="0"/>
              <a:t/>
            </a:r>
            <a:br>
              <a:rPr lang="el-GR" dirty="0"/>
            </a:br>
            <a:r>
              <a:rPr lang="el-GR" dirty="0"/>
              <a:t/>
            </a:r>
            <a:br>
              <a:rPr lang="el-GR" dirty="0"/>
            </a:br>
            <a:endParaRPr lang="en-US" dirty="0"/>
          </a:p>
        </p:txBody>
      </p:sp>
    </p:spTree>
    <p:extLst>
      <p:ext uri="{BB962C8B-B14F-4D97-AF65-F5344CB8AC3E}">
        <p14:creationId xmlns:p14="http://schemas.microsoft.com/office/powerpoint/2010/main" val="32554152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908720"/>
            <a:ext cx="8784976" cy="5081005"/>
          </a:xfrm>
        </p:spPr>
        <p:txBody>
          <a:bodyPr>
            <a:normAutofit fontScale="25000" lnSpcReduction="20000"/>
          </a:bodyPr>
          <a:lstStyle/>
          <a:p>
            <a:endParaRPr lang="el-GR" sz="7200" dirty="0">
              <a:latin typeface="Arial" pitchFamily="34" charset="0"/>
              <a:cs typeface="Arial" pitchFamily="34" charset="0"/>
            </a:endParaRPr>
          </a:p>
          <a:p>
            <a:r>
              <a:rPr lang="el-GR" sz="7200" dirty="0" smtClean="0">
                <a:latin typeface="Arial" pitchFamily="34" charset="0"/>
                <a:cs typeface="Arial" pitchFamily="34" charset="0"/>
              </a:rPr>
              <a:t>Εξέταση </a:t>
            </a:r>
            <a:r>
              <a:rPr lang="el-GR" sz="7200" dirty="0">
                <a:latin typeface="Arial" pitchFamily="34" charset="0"/>
                <a:cs typeface="Arial" pitchFamily="34" charset="0"/>
              </a:rPr>
              <a:t>αιτήσεων ασύλου σε πρώτο </a:t>
            </a:r>
            <a:r>
              <a:rPr lang="el-GR" sz="7200" dirty="0" smtClean="0">
                <a:latin typeface="Arial" pitchFamily="34" charset="0"/>
                <a:cs typeface="Arial" pitchFamily="34" charset="0"/>
              </a:rPr>
              <a:t>βαθμό</a:t>
            </a:r>
            <a:endParaRPr lang="el-GR" sz="7200" dirty="0">
              <a:latin typeface="Arial" pitchFamily="34" charset="0"/>
              <a:cs typeface="Arial" pitchFamily="34" charset="0"/>
            </a:endParaRPr>
          </a:p>
          <a:p>
            <a:pPr marL="0" indent="0">
              <a:buNone/>
            </a:pPr>
            <a:endParaRPr lang="el-GR" sz="7200" dirty="0" smtClean="0">
              <a:latin typeface="Arial" pitchFamily="34" charset="0"/>
              <a:cs typeface="Arial" pitchFamily="34" charset="0"/>
            </a:endParaRPr>
          </a:p>
          <a:p>
            <a:r>
              <a:rPr lang="el-GR" sz="7200" dirty="0" smtClean="0">
                <a:latin typeface="Arial" pitchFamily="34" charset="0"/>
                <a:cs typeface="Arial" pitchFamily="34" charset="0"/>
              </a:rPr>
              <a:t>Εποπτεία </a:t>
            </a:r>
            <a:r>
              <a:rPr lang="el-GR" sz="7200" dirty="0">
                <a:latin typeface="Arial" pitchFamily="34" charset="0"/>
                <a:cs typeface="Arial" pitchFamily="34" charset="0"/>
              </a:rPr>
              <a:t>της λειτουργίας των Κέντρων </a:t>
            </a:r>
            <a:r>
              <a:rPr lang="el-GR" sz="7200" dirty="0" smtClean="0">
                <a:latin typeface="Arial" pitchFamily="34" charset="0"/>
                <a:cs typeface="Arial" pitchFamily="34" charset="0"/>
              </a:rPr>
              <a:t>Υποδοχής</a:t>
            </a:r>
            <a:endParaRPr lang="el-GR" sz="7200" dirty="0">
              <a:latin typeface="Arial" pitchFamily="34" charset="0"/>
              <a:cs typeface="Arial" pitchFamily="34" charset="0"/>
            </a:endParaRPr>
          </a:p>
          <a:p>
            <a:pPr marL="0" indent="0">
              <a:buNone/>
            </a:pPr>
            <a:endParaRPr lang="el-GR" sz="7200" dirty="0">
              <a:latin typeface="Arial" pitchFamily="34" charset="0"/>
              <a:cs typeface="Arial" pitchFamily="34" charset="0"/>
            </a:endParaRPr>
          </a:p>
          <a:p>
            <a:r>
              <a:rPr lang="el-GR" sz="7200" dirty="0" smtClean="0">
                <a:latin typeface="Arial" pitchFamily="34" charset="0"/>
                <a:cs typeface="Arial" pitchFamily="34" charset="0"/>
              </a:rPr>
              <a:t>Γραφείο Δουβλίνου</a:t>
            </a:r>
            <a:endParaRPr lang="el-GR" sz="7200" dirty="0">
              <a:latin typeface="Arial" pitchFamily="34" charset="0"/>
              <a:cs typeface="Arial" pitchFamily="34" charset="0"/>
            </a:endParaRPr>
          </a:p>
          <a:p>
            <a:pPr marL="0" indent="0">
              <a:buNone/>
            </a:pPr>
            <a:endParaRPr lang="el-GR" sz="7200" dirty="0">
              <a:latin typeface="Arial" pitchFamily="34" charset="0"/>
              <a:cs typeface="Arial" pitchFamily="34" charset="0"/>
            </a:endParaRPr>
          </a:p>
          <a:p>
            <a:r>
              <a:rPr lang="el-GR" sz="7200" dirty="0" smtClean="0">
                <a:latin typeface="Arial" pitchFamily="34" charset="0"/>
                <a:cs typeface="Arial" pitchFamily="34" charset="0"/>
              </a:rPr>
              <a:t>Ετοιμασία Νομοσχεδίων (εναρμόνιση με τις Ευρωπαϊκές Οδηγίες για το άσυλο)</a:t>
            </a:r>
            <a:endParaRPr lang="el-GR" sz="7200" dirty="0">
              <a:latin typeface="Arial" pitchFamily="34" charset="0"/>
              <a:cs typeface="Arial" pitchFamily="34" charset="0"/>
            </a:endParaRPr>
          </a:p>
          <a:p>
            <a:endParaRPr lang="el-GR" sz="7200" dirty="0">
              <a:latin typeface="Arial" pitchFamily="34" charset="0"/>
              <a:cs typeface="Arial" pitchFamily="34" charset="0"/>
            </a:endParaRPr>
          </a:p>
          <a:p>
            <a:r>
              <a:rPr lang="el-GR" sz="7200" dirty="0" smtClean="0">
                <a:latin typeface="Arial" pitchFamily="34" charset="0"/>
                <a:cs typeface="Arial" pitchFamily="34" charset="0"/>
              </a:rPr>
              <a:t>Συμμετοχή </a:t>
            </a:r>
            <a:r>
              <a:rPr lang="el-GR" sz="7200" dirty="0">
                <a:latin typeface="Arial" pitchFamily="34" charset="0"/>
                <a:cs typeface="Arial" pitchFamily="34" charset="0"/>
              </a:rPr>
              <a:t>σε ομάδες εργασίας της Ε.Ε</a:t>
            </a:r>
            <a:r>
              <a:rPr lang="el-GR" sz="7200" dirty="0" smtClean="0">
                <a:latin typeface="Arial" pitchFamily="34" charset="0"/>
                <a:cs typeface="Arial" pitchFamily="34" charset="0"/>
              </a:rPr>
              <a:t>.</a:t>
            </a:r>
          </a:p>
          <a:p>
            <a:pPr marL="0" indent="0">
              <a:buNone/>
            </a:pPr>
            <a:endParaRPr lang="en-US" sz="7200" dirty="0" smtClean="0">
              <a:latin typeface="Arial" pitchFamily="34" charset="0"/>
              <a:cs typeface="Arial" pitchFamily="34" charset="0"/>
            </a:endParaRPr>
          </a:p>
          <a:p>
            <a:r>
              <a:rPr lang="el-GR" sz="7200" dirty="0">
                <a:latin typeface="Arial" pitchFamily="34" charset="0"/>
                <a:cs typeface="Arial" pitchFamily="34" charset="0"/>
              </a:rPr>
              <a:t>Συντονισμός εμπλεκόμενων Υπηρεσιών σε θέματα ασύλου (ΥΑΜ, Υπηρεσίες Κοινωνικής Ευημερίας, Τμήμα Αρχείου Πληθυσμού, Υπουργείο Εργασίας, Υπουργείο Υγείας</a:t>
            </a:r>
            <a:r>
              <a:rPr lang="el-GR" sz="7200" dirty="0" smtClean="0">
                <a:latin typeface="Arial" pitchFamily="34" charset="0"/>
                <a:cs typeface="Arial" pitchFamily="34" charset="0"/>
              </a:rPr>
              <a:t>)</a:t>
            </a:r>
          </a:p>
          <a:p>
            <a:endParaRPr lang="el-GR" sz="7200" dirty="0" smtClean="0">
              <a:latin typeface="Arial" pitchFamily="34" charset="0"/>
              <a:cs typeface="Arial" pitchFamily="34" charset="0"/>
            </a:endParaRPr>
          </a:p>
          <a:p>
            <a:r>
              <a:rPr lang="el-GR" sz="7200" dirty="0" smtClean="0">
                <a:latin typeface="Arial" pitchFamily="34" charset="0"/>
                <a:cs typeface="Arial" pitchFamily="34" charset="0"/>
              </a:rPr>
              <a:t>Συλλογή και ανάλυση στατιστικών δεδομένων</a:t>
            </a:r>
          </a:p>
          <a:p>
            <a:endParaRPr lang="en-US" sz="7200" dirty="0" smtClean="0">
              <a:latin typeface="Arial" pitchFamily="34" charset="0"/>
              <a:cs typeface="Arial" pitchFamily="34" charset="0"/>
            </a:endParaRPr>
          </a:p>
          <a:p>
            <a:r>
              <a:rPr lang="el-GR" sz="7200" dirty="0" smtClean="0">
                <a:latin typeface="Arial" pitchFamily="34" charset="0"/>
                <a:cs typeface="Arial" pitchFamily="34" charset="0"/>
              </a:rPr>
              <a:t>Σχέδιο «Ναυκράτης»</a:t>
            </a:r>
            <a:endParaRPr lang="en-US" sz="7200" dirty="0" smtClean="0">
              <a:latin typeface="Arial" pitchFamily="34" charset="0"/>
              <a:cs typeface="Arial" pitchFamily="34" charset="0"/>
            </a:endParaRPr>
          </a:p>
          <a:p>
            <a:endParaRPr lang="el-GR" dirty="0"/>
          </a:p>
          <a:p>
            <a:endParaRPr lang="el-GR" dirty="0"/>
          </a:p>
          <a:p>
            <a:endParaRPr lang="en-GB" dirty="0"/>
          </a:p>
        </p:txBody>
      </p:sp>
      <p:sp>
        <p:nvSpPr>
          <p:cNvPr id="3" name="Rectangle 2"/>
          <p:cNvSpPr/>
          <p:nvPr/>
        </p:nvSpPr>
        <p:spPr>
          <a:xfrm>
            <a:off x="1187624" y="246221"/>
            <a:ext cx="6840760" cy="892552"/>
          </a:xfrm>
          <a:prstGeom prst="rect">
            <a:avLst/>
          </a:prstGeom>
        </p:spPr>
        <p:txBody>
          <a:bodyPr wrap="square">
            <a:spAutoFit/>
          </a:bodyPr>
          <a:lstStyle/>
          <a:p>
            <a:pPr lvl="0" algn="ctr">
              <a:spcBef>
                <a:spcPts val="600"/>
              </a:spcBef>
              <a:buClr>
                <a:srgbClr val="727CA3"/>
              </a:buClr>
              <a:buSzPct val="76000"/>
            </a:pPr>
            <a:r>
              <a:rPr lang="el-GR" sz="2600" b="1" dirty="0" smtClean="0">
                <a:solidFill>
                  <a:prstClr val="black"/>
                </a:solidFill>
                <a:latin typeface="Arial" pitchFamily="34" charset="0"/>
                <a:cs typeface="Arial" pitchFamily="34" charset="0"/>
              </a:rPr>
              <a:t>ΥΠΗΡΕΣΙΑ ΑΣΥΛΟΥ – ΒΑΣΙΚΕΣ ΑΡΜΟΔΙΟΤΗΤΕΣ</a:t>
            </a:r>
            <a:endParaRPr lang="el-GR" sz="26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41612663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692696"/>
            <a:ext cx="8856984" cy="5904656"/>
          </a:xfrm>
        </p:spPr>
        <p:txBody>
          <a:bodyPr>
            <a:normAutofit fontScale="85000" lnSpcReduction="20000"/>
          </a:bodyPr>
          <a:lstStyle/>
          <a:p>
            <a:pPr>
              <a:buNone/>
            </a:pPr>
            <a:endParaRPr lang="en-US" sz="2100" b="1" u="sng" dirty="0" smtClean="0">
              <a:latin typeface="Arial" pitchFamily="34" charset="0"/>
              <a:cs typeface="Arial" pitchFamily="34" charset="0"/>
            </a:endParaRPr>
          </a:p>
          <a:p>
            <a:pPr marL="0" indent="0">
              <a:lnSpc>
                <a:spcPct val="90000"/>
              </a:lnSpc>
              <a:buNone/>
              <a:defRPr/>
            </a:pPr>
            <a:r>
              <a:rPr lang="el-GR" sz="2100" dirty="0">
                <a:latin typeface="Arial" pitchFamily="34" charset="0"/>
                <a:cs typeface="Arial" pitchFamily="34" charset="0"/>
              </a:rPr>
              <a:t>Η αίτηση δύναται να υποβληθεί: </a:t>
            </a:r>
          </a:p>
          <a:p>
            <a:pPr>
              <a:lnSpc>
                <a:spcPct val="90000"/>
              </a:lnSpc>
              <a:buFont typeface="Arial" pitchFamily="34" charset="0"/>
              <a:buChar char="•"/>
              <a:defRPr/>
            </a:pPr>
            <a:endParaRPr lang="el-GR" sz="2800" dirty="0">
              <a:latin typeface="Arial" pitchFamily="34" charset="0"/>
              <a:cs typeface="Arial" pitchFamily="34" charset="0"/>
            </a:endParaRPr>
          </a:p>
          <a:p>
            <a:pPr lvl="1">
              <a:lnSpc>
                <a:spcPct val="90000"/>
              </a:lnSpc>
              <a:defRPr/>
            </a:pPr>
            <a:r>
              <a:rPr lang="el-GR" sz="1800" dirty="0">
                <a:solidFill>
                  <a:schemeClr val="tx1"/>
                </a:solidFill>
                <a:latin typeface="Arial" pitchFamily="34" charset="0"/>
                <a:cs typeface="Arial" pitchFamily="34" charset="0"/>
              </a:rPr>
              <a:t>στα </a:t>
            </a:r>
            <a:r>
              <a:rPr lang="el-GR" sz="1800" b="1" dirty="0">
                <a:solidFill>
                  <a:schemeClr val="tx1"/>
                </a:solidFill>
                <a:latin typeface="Arial" pitchFamily="34" charset="0"/>
                <a:cs typeface="Arial" pitchFamily="34" charset="0"/>
              </a:rPr>
              <a:t>σημεία εισόδου</a:t>
            </a:r>
            <a:r>
              <a:rPr lang="el-GR" sz="1800" dirty="0">
                <a:solidFill>
                  <a:schemeClr val="tx1"/>
                </a:solidFill>
                <a:latin typeface="Arial" pitchFamily="34" charset="0"/>
                <a:cs typeface="Arial" pitchFamily="34" charset="0"/>
              </a:rPr>
              <a:t> της Δημοκρατίας κατά την άφιξη του </a:t>
            </a:r>
            <a:r>
              <a:rPr lang="el-GR" sz="1800" dirty="0" err="1">
                <a:solidFill>
                  <a:schemeClr val="tx1"/>
                </a:solidFill>
                <a:latin typeface="Arial" pitchFamily="34" charset="0"/>
                <a:cs typeface="Arial" pitchFamily="34" charset="0"/>
              </a:rPr>
              <a:t>αιτητή</a:t>
            </a:r>
            <a:r>
              <a:rPr lang="el-GR" sz="1800" dirty="0">
                <a:solidFill>
                  <a:schemeClr val="tx1"/>
                </a:solidFill>
                <a:latin typeface="Arial" pitchFamily="34" charset="0"/>
                <a:cs typeface="Arial" pitchFamily="34" charset="0"/>
              </a:rPr>
              <a:t> </a:t>
            </a:r>
          </a:p>
          <a:p>
            <a:pPr lvl="1">
              <a:lnSpc>
                <a:spcPct val="90000"/>
              </a:lnSpc>
              <a:defRPr/>
            </a:pPr>
            <a:endParaRPr lang="el-GR" sz="1800" dirty="0">
              <a:solidFill>
                <a:schemeClr val="tx1"/>
              </a:solidFill>
              <a:latin typeface="Arial" pitchFamily="34" charset="0"/>
              <a:cs typeface="Arial" pitchFamily="34" charset="0"/>
            </a:endParaRPr>
          </a:p>
          <a:p>
            <a:pPr lvl="1">
              <a:lnSpc>
                <a:spcPct val="90000"/>
              </a:lnSpc>
              <a:defRPr/>
            </a:pPr>
            <a:r>
              <a:rPr lang="el-GR" sz="1800" dirty="0">
                <a:solidFill>
                  <a:schemeClr val="tx1"/>
                </a:solidFill>
                <a:latin typeface="Arial" pitchFamily="34" charset="0"/>
                <a:cs typeface="Arial" pitchFamily="34" charset="0"/>
              </a:rPr>
              <a:t>εντός της Δημοκρατίας σε οποιοδήποτε </a:t>
            </a:r>
            <a:r>
              <a:rPr lang="el-GR" sz="1800" b="1" dirty="0">
                <a:solidFill>
                  <a:schemeClr val="tx1"/>
                </a:solidFill>
                <a:latin typeface="Arial" pitchFamily="34" charset="0"/>
                <a:cs typeface="Arial" pitchFamily="34" charset="0"/>
              </a:rPr>
              <a:t>Αστυνομικό Σταθμό</a:t>
            </a:r>
            <a:r>
              <a:rPr lang="el-GR" sz="1800" dirty="0">
                <a:solidFill>
                  <a:schemeClr val="tx1"/>
                </a:solidFill>
                <a:latin typeface="Arial" pitchFamily="34" charset="0"/>
                <a:cs typeface="Arial" pitchFamily="34" charset="0"/>
              </a:rPr>
              <a:t>  ή Κλιμάκιο της ΥΑΜ</a:t>
            </a:r>
          </a:p>
          <a:p>
            <a:pPr lvl="1">
              <a:lnSpc>
                <a:spcPct val="90000"/>
              </a:lnSpc>
              <a:defRPr/>
            </a:pPr>
            <a:endParaRPr lang="el-GR" sz="1800" dirty="0">
              <a:solidFill>
                <a:schemeClr val="tx1"/>
              </a:solidFill>
              <a:latin typeface="Arial" pitchFamily="34" charset="0"/>
              <a:cs typeface="Arial" pitchFamily="34" charset="0"/>
            </a:endParaRPr>
          </a:p>
          <a:p>
            <a:pPr lvl="1">
              <a:lnSpc>
                <a:spcPct val="90000"/>
              </a:lnSpc>
              <a:defRPr/>
            </a:pPr>
            <a:r>
              <a:rPr lang="el-GR" sz="1800" dirty="0">
                <a:solidFill>
                  <a:schemeClr val="tx1"/>
                </a:solidFill>
                <a:latin typeface="Arial" pitchFamily="34" charset="0"/>
                <a:cs typeface="Arial" pitchFamily="34" charset="0"/>
              </a:rPr>
              <a:t>σε περίπτωση κράτησης ή φυλάκισης του, στα </a:t>
            </a:r>
            <a:r>
              <a:rPr lang="el-GR" sz="1800" b="1" dirty="0">
                <a:solidFill>
                  <a:schemeClr val="tx1"/>
                </a:solidFill>
                <a:latin typeface="Arial" pitchFamily="34" charset="0"/>
                <a:cs typeface="Arial" pitchFamily="34" charset="0"/>
              </a:rPr>
              <a:t>κρατητήρια ή στις φυλακές</a:t>
            </a:r>
            <a:r>
              <a:rPr lang="el-GR" sz="1800" dirty="0">
                <a:solidFill>
                  <a:schemeClr val="tx1"/>
                </a:solidFill>
                <a:latin typeface="Arial" pitchFamily="34" charset="0"/>
                <a:cs typeface="Arial" pitchFamily="34" charset="0"/>
              </a:rPr>
              <a:t> όπου κρατείται.</a:t>
            </a:r>
            <a:r>
              <a:rPr lang="en-US" sz="1800" dirty="0">
                <a:solidFill>
                  <a:schemeClr val="tx1"/>
                </a:solidFill>
                <a:latin typeface="Arial" pitchFamily="34" charset="0"/>
                <a:cs typeface="Arial" pitchFamily="34" charset="0"/>
              </a:rPr>
              <a:t> </a:t>
            </a:r>
            <a:endParaRPr lang="el-GR" sz="1800" dirty="0">
              <a:solidFill>
                <a:schemeClr val="tx1"/>
              </a:solidFill>
              <a:latin typeface="Arial" pitchFamily="34" charset="0"/>
              <a:cs typeface="Arial" pitchFamily="34" charset="0"/>
            </a:endParaRPr>
          </a:p>
          <a:p>
            <a:pPr>
              <a:buNone/>
            </a:pPr>
            <a:endParaRPr lang="en-US" sz="1900" b="1" u="sng" dirty="0" smtClean="0">
              <a:latin typeface="Arial" pitchFamily="34" charset="0"/>
              <a:cs typeface="Arial" pitchFamily="34" charset="0"/>
            </a:endParaRPr>
          </a:p>
          <a:p>
            <a:pPr marL="0" indent="0">
              <a:lnSpc>
                <a:spcPct val="90000"/>
              </a:lnSpc>
              <a:buNone/>
              <a:defRPr/>
            </a:pPr>
            <a:r>
              <a:rPr lang="el-GR" sz="2000" dirty="0">
                <a:latin typeface="Arial" pitchFamily="34" charset="0"/>
                <a:cs typeface="Arial" pitchFamily="34" charset="0"/>
              </a:rPr>
              <a:t>Κατά την υποβολή της αίτησης, η οποία κατά κανόνα γίνεται στα Επαρχιακά Κλιμάκια Αλλοδαπών της Αστυνομίας,  ο αιτητής </a:t>
            </a:r>
            <a:r>
              <a:rPr lang="el-GR" sz="2000" dirty="0" smtClean="0">
                <a:latin typeface="Arial" pitchFamily="34" charset="0"/>
                <a:cs typeface="Arial" pitchFamily="34" charset="0"/>
              </a:rPr>
              <a:t>πληροφορείται</a:t>
            </a:r>
            <a:r>
              <a:rPr lang="en-US" sz="2000" dirty="0" smtClean="0">
                <a:latin typeface="Arial" pitchFamily="34" charset="0"/>
                <a:cs typeface="Arial" pitchFamily="34" charset="0"/>
              </a:rPr>
              <a:t>:</a:t>
            </a:r>
          </a:p>
          <a:p>
            <a:pPr marL="0" indent="0">
              <a:lnSpc>
                <a:spcPct val="90000"/>
              </a:lnSpc>
              <a:buNone/>
              <a:defRPr/>
            </a:pPr>
            <a:endParaRPr lang="el-GR" sz="2000" dirty="0">
              <a:latin typeface="Arial" pitchFamily="34" charset="0"/>
              <a:cs typeface="Arial" pitchFamily="34" charset="0"/>
            </a:endParaRPr>
          </a:p>
          <a:p>
            <a:pPr lvl="1">
              <a:lnSpc>
                <a:spcPct val="90000"/>
              </a:lnSpc>
              <a:defRPr/>
            </a:pPr>
            <a:r>
              <a:rPr lang="el-GR" sz="2000" dirty="0">
                <a:solidFill>
                  <a:schemeClr val="tx1"/>
                </a:solidFill>
                <a:latin typeface="Arial" pitchFamily="34" charset="0"/>
                <a:cs typeface="Arial" pitchFamily="34" charset="0"/>
              </a:rPr>
              <a:t>τα δικαιώματα και τις υποχρεώσεις του ως αιτητής, όπως αυτά προβλέπονται στον </a:t>
            </a:r>
            <a:r>
              <a:rPr lang="el-GR" sz="2000" dirty="0" smtClean="0">
                <a:solidFill>
                  <a:schemeClr val="tx1"/>
                </a:solidFill>
                <a:latin typeface="Arial" pitchFamily="34" charset="0"/>
                <a:cs typeface="Arial" pitchFamily="34" charset="0"/>
              </a:rPr>
              <a:t>περί Προσφύγων νόμο</a:t>
            </a:r>
            <a:endParaRPr lang="el-GR" sz="2000" dirty="0">
              <a:solidFill>
                <a:schemeClr val="tx1"/>
              </a:solidFill>
              <a:latin typeface="Arial" pitchFamily="34" charset="0"/>
              <a:cs typeface="Arial" pitchFamily="34" charset="0"/>
            </a:endParaRPr>
          </a:p>
          <a:p>
            <a:pPr lvl="1">
              <a:lnSpc>
                <a:spcPct val="90000"/>
              </a:lnSpc>
              <a:defRPr/>
            </a:pPr>
            <a:endParaRPr lang="el-GR" sz="2000" dirty="0">
              <a:solidFill>
                <a:schemeClr val="tx1"/>
              </a:solidFill>
              <a:latin typeface="Arial" pitchFamily="34" charset="0"/>
              <a:cs typeface="Arial" pitchFamily="34" charset="0"/>
            </a:endParaRPr>
          </a:p>
          <a:p>
            <a:pPr lvl="1">
              <a:lnSpc>
                <a:spcPct val="90000"/>
              </a:lnSpc>
              <a:defRPr/>
            </a:pPr>
            <a:r>
              <a:rPr lang="el-GR" sz="2000" dirty="0">
                <a:solidFill>
                  <a:schemeClr val="tx1"/>
                </a:solidFill>
                <a:latin typeface="Arial" pitchFamily="34" charset="0"/>
                <a:cs typeface="Arial" pitchFamily="34" charset="0"/>
              </a:rPr>
              <a:t>τη διαδικασία εξέτασης της αίτησης την οποία πρέπει να ακολουθήσει</a:t>
            </a:r>
          </a:p>
          <a:p>
            <a:pPr lvl="1">
              <a:lnSpc>
                <a:spcPct val="90000"/>
              </a:lnSpc>
              <a:defRPr/>
            </a:pPr>
            <a:endParaRPr lang="el-GR" sz="2000" dirty="0">
              <a:solidFill>
                <a:schemeClr val="tx1"/>
              </a:solidFill>
              <a:latin typeface="Arial" pitchFamily="34" charset="0"/>
              <a:cs typeface="Arial" pitchFamily="34" charset="0"/>
            </a:endParaRPr>
          </a:p>
          <a:p>
            <a:pPr lvl="1">
              <a:lnSpc>
                <a:spcPct val="90000"/>
              </a:lnSpc>
              <a:defRPr/>
            </a:pPr>
            <a:r>
              <a:rPr lang="el-GR" sz="2000" dirty="0">
                <a:solidFill>
                  <a:schemeClr val="tx1"/>
                </a:solidFill>
                <a:latin typeface="Arial" pitchFamily="34" charset="0"/>
                <a:cs typeface="Arial" pitchFamily="34" charset="0"/>
              </a:rPr>
              <a:t>τις παροχές που δικαιούται αναφορικά με τις συνθήκες υποδοχής και </a:t>
            </a:r>
            <a:endParaRPr lang="en-US" sz="2000" dirty="0" smtClean="0">
              <a:solidFill>
                <a:schemeClr val="tx1"/>
              </a:solidFill>
              <a:latin typeface="Arial" pitchFamily="34" charset="0"/>
              <a:cs typeface="Arial" pitchFamily="34" charset="0"/>
            </a:endParaRPr>
          </a:p>
          <a:p>
            <a:pPr marL="274320" lvl="1" indent="0">
              <a:lnSpc>
                <a:spcPct val="90000"/>
              </a:lnSpc>
              <a:buNone/>
              <a:defRPr/>
            </a:pPr>
            <a:r>
              <a:rPr lang="el-GR" sz="2000" dirty="0" smtClean="0">
                <a:solidFill>
                  <a:schemeClr val="tx1"/>
                </a:solidFill>
                <a:latin typeface="Arial" pitchFamily="34" charset="0"/>
                <a:cs typeface="Arial" pitchFamily="34" charset="0"/>
              </a:rPr>
              <a:t>      τις </a:t>
            </a:r>
            <a:r>
              <a:rPr lang="el-GR" sz="2000" dirty="0">
                <a:solidFill>
                  <a:schemeClr val="tx1"/>
                </a:solidFill>
                <a:latin typeface="Arial" pitchFamily="34" charset="0"/>
                <a:cs typeface="Arial" pitchFamily="34" charset="0"/>
              </a:rPr>
              <a:t>ακολουθούμενες διαδικασίες για την πρόσβαση </a:t>
            </a:r>
            <a:r>
              <a:rPr lang="el-GR" sz="2000" dirty="0" smtClean="0">
                <a:solidFill>
                  <a:schemeClr val="tx1"/>
                </a:solidFill>
                <a:latin typeface="Arial" pitchFamily="34" charset="0"/>
                <a:cs typeface="Arial" pitchFamily="34" charset="0"/>
              </a:rPr>
              <a:t>του σε αυτές</a:t>
            </a:r>
            <a:endParaRPr lang="el-GR" sz="2000" dirty="0">
              <a:solidFill>
                <a:schemeClr val="tx1"/>
              </a:solidFill>
              <a:latin typeface="Arial" pitchFamily="34" charset="0"/>
              <a:cs typeface="Arial" pitchFamily="34" charset="0"/>
            </a:endParaRPr>
          </a:p>
          <a:p>
            <a:pPr lvl="1">
              <a:lnSpc>
                <a:spcPct val="90000"/>
              </a:lnSpc>
              <a:defRPr/>
            </a:pPr>
            <a:endParaRPr lang="el-GR" sz="2000" dirty="0">
              <a:solidFill>
                <a:schemeClr val="tx1"/>
              </a:solidFill>
              <a:latin typeface="Arial" pitchFamily="34" charset="0"/>
              <a:cs typeface="Arial" pitchFamily="34" charset="0"/>
            </a:endParaRPr>
          </a:p>
          <a:p>
            <a:pPr lvl="1">
              <a:lnSpc>
                <a:spcPct val="90000"/>
              </a:lnSpc>
              <a:defRPr/>
            </a:pPr>
            <a:r>
              <a:rPr lang="el-GR" sz="2000" dirty="0">
                <a:solidFill>
                  <a:schemeClr val="tx1"/>
                </a:solidFill>
                <a:latin typeface="Arial" pitchFamily="34" charset="0"/>
                <a:cs typeface="Arial" pitchFamily="34" charset="0"/>
              </a:rPr>
              <a:t>τις οργανώσεις ή ομάδες προσώπων που του παρέχουν νομική </a:t>
            </a:r>
            <a:endParaRPr lang="en-US" sz="2000" dirty="0" smtClean="0">
              <a:solidFill>
                <a:schemeClr val="tx1"/>
              </a:solidFill>
              <a:latin typeface="Arial" pitchFamily="34" charset="0"/>
              <a:cs typeface="Arial" pitchFamily="34" charset="0"/>
            </a:endParaRPr>
          </a:p>
          <a:p>
            <a:pPr marL="274320" lvl="1" indent="0">
              <a:lnSpc>
                <a:spcPct val="90000"/>
              </a:lnSpc>
              <a:buNone/>
              <a:defRPr/>
            </a:pPr>
            <a:r>
              <a:rPr lang="el-GR" sz="2000" dirty="0">
                <a:solidFill>
                  <a:schemeClr val="tx1"/>
                </a:solidFill>
                <a:latin typeface="Arial" pitchFamily="34" charset="0"/>
                <a:cs typeface="Arial" pitchFamily="34" charset="0"/>
              </a:rPr>
              <a:t> </a:t>
            </a:r>
            <a:r>
              <a:rPr lang="el-GR" sz="2000" dirty="0" smtClean="0">
                <a:solidFill>
                  <a:schemeClr val="tx1"/>
                </a:solidFill>
                <a:latin typeface="Arial" pitchFamily="34" charset="0"/>
                <a:cs typeface="Arial" pitchFamily="34" charset="0"/>
              </a:rPr>
              <a:t>     υποστήριξη </a:t>
            </a:r>
            <a:r>
              <a:rPr lang="el-GR" sz="2000" dirty="0">
                <a:solidFill>
                  <a:schemeClr val="tx1"/>
                </a:solidFill>
                <a:latin typeface="Arial" pitchFamily="34" charset="0"/>
                <a:cs typeface="Arial" pitchFamily="34" charset="0"/>
              </a:rPr>
              <a:t>ή και στήριξη αναφορικά με τις συνθήκες υποδοχής</a:t>
            </a:r>
            <a:endParaRPr lang="en-US" sz="2000" dirty="0">
              <a:solidFill>
                <a:schemeClr val="tx1"/>
              </a:solidFill>
              <a:latin typeface="Arial" pitchFamily="34" charset="0"/>
              <a:cs typeface="Arial" pitchFamily="34" charset="0"/>
            </a:endParaRPr>
          </a:p>
          <a:p>
            <a:pPr>
              <a:buNone/>
            </a:pPr>
            <a:endParaRPr lang="en-US" sz="1900" b="1" u="sng" dirty="0"/>
          </a:p>
          <a:p>
            <a:pPr>
              <a:buNone/>
            </a:pPr>
            <a:endParaRPr lang="el-GR" sz="1600" dirty="0" smtClean="0"/>
          </a:p>
          <a:p>
            <a:endParaRPr lang="en-US" sz="1600" dirty="0" smtClean="0"/>
          </a:p>
          <a:p>
            <a:pPr lvl="1"/>
            <a:endParaRPr lang="en-US" sz="1600" dirty="0" smtClean="0"/>
          </a:p>
          <a:p>
            <a:endParaRPr lang="en-GB" sz="1600" dirty="0"/>
          </a:p>
        </p:txBody>
      </p:sp>
      <p:sp>
        <p:nvSpPr>
          <p:cNvPr id="3" name="Rectangle 2"/>
          <p:cNvSpPr/>
          <p:nvPr/>
        </p:nvSpPr>
        <p:spPr>
          <a:xfrm>
            <a:off x="1907704" y="188640"/>
            <a:ext cx="5855990" cy="769441"/>
          </a:xfrm>
          <a:prstGeom prst="rect">
            <a:avLst/>
          </a:prstGeom>
        </p:spPr>
        <p:txBody>
          <a:bodyPr wrap="square">
            <a:spAutoFit/>
          </a:bodyPr>
          <a:lstStyle/>
          <a:p>
            <a:pPr lvl="0" algn="ctr">
              <a:spcBef>
                <a:spcPts val="600"/>
              </a:spcBef>
              <a:buClr>
                <a:srgbClr val="727CA3"/>
              </a:buClr>
              <a:buSzPct val="76000"/>
            </a:pPr>
            <a:r>
              <a:rPr lang="el-GR" sz="2200" b="1" dirty="0">
                <a:solidFill>
                  <a:prstClr val="black"/>
                </a:solidFill>
                <a:latin typeface="Arial" pitchFamily="34" charset="0"/>
                <a:cs typeface="Arial" pitchFamily="34" charset="0"/>
              </a:rPr>
              <a:t>ΔΙΑΔΙΚΑΣΙΑ ΕΞΕΤΑΣΗΣ ΑΙΤΗΜΑΤΟΣ ΑΣΥΛΟΥ</a:t>
            </a:r>
          </a:p>
        </p:txBody>
      </p:sp>
    </p:spTree>
    <p:extLst>
      <p:ext uri="{BB962C8B-B14F-4D97-AF65-F5344CB8AC3E}">
        <p14:creationId xmlns:p14="http://schemas.microsoft.com/office/powerpoint/2010/main" val="7606147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908720"/>
            <a:ext cx="7550224" cy="5760640"/>
          </a:xfrm>
        </p:spPr>
        <p:txBody>
          <a:bodyPr/>
          <a:lstStyle/>
          <a:p>
            <a:pPr>
              <a:buNone/>
            </a:pPr>
            <a:endParaRPr lang="en-US" sz="2800" b="1" u="sng" dirty="0" smtClean="0">
              <a:latin typeface="Arial" pitchFamily="34" charset="0"/>
              <a:cs typeface="Arial" pitchFamily="34" charset="0"/>
            </a:endParaRPr>
          </a:p>
          <a:p>
            <a:pPr marL="0" indent="0">
              <a:buNone/>
            </a:pPr>
            <a:r>
              <a:rPr lang="el-GR" sz="2000" b="1" dirty="0" smtClean="0">
                <a:latin typeface="Arial" pitchFamily="34" charset="0"/>
                <a:cs typeface="Arial" pitchFamily="34" charset="0"/>
              </a:rPr>
              <a:t>	</a:t>
            </a:r>
            <a:r>
              <a:rPr lang="el-GR" sz="2000" b="1" u="sng" dirty="0" smtClean="0">
                <a:latin typeface="Arial" pitchFamily="34" charset="0"/>
                <a:cs typeface="Arial" pitchFamily="34" charset="0"/>
              </a:rPr>
              <a:t>Υπηρεσία Αλλοδαπών και Μετανάστευσης</a:t>
            </a:r>
            <a:endParaRPr lang="en-US" sz="2000" b="1" u="sng" dirty="0" smtClean="0">
              <a:latin typeface="Arial" pitchFamily="34" charset="0"/>
              <a:cs typeface="Arial" pitchFamily="34" charset="0"/>
            </a:endParaRPr>
          </a:p>
          <a:p>
            <a:r>
              <a:rPr lang="el-GR" sz="2000" dirty="0" smtClean="0">
                <a:latin typeface="Arial" pitchFamily="34" charset="0"/>
                <a:cs typeface="Arial" pitchFamily="34" charset="0"/>
              </a:rPr>
              <a:t>Ηλεκτρονική </a:t>
            </a:r>
            <a:r>
              <a:rPr lang="el-GR" sz="2000" dirty="0">
                <a:latin typeface="Arial" pitchFamily="34" charset="0"/>
                <a:cs typeface="Arial" pitchFamily="34" charset="0"/>
              </a:rPr>
              <a:t>καταχώρηση </a:t>
            </a:r>
            <a:r>
              <a:rPr lang="el-GR" sz="2000" dirty="0" smtClean="0">
                <a:latin typeface="Arial" pitchFamily="34" charset="0"/>
                <a:cs typeface="Arial" pitchFamily="34" charset="0"/>
              </a:rPr>
              <a:t>αίτησης και </a:t>
            </a:r>
            <a:r>
              <a:rPr lang="el-GR" sz="2000" dirty="0">
                <a:latin typeface="Arial" pitchFamily="34" charset="0"/>
                <a:cs typeface="Arial" pitchFamily="34" charset="0"/>
              </a:rPr>
              <a:t>έκδοση του </a:t>
            </a:r>
            <a:r>
              <a:rPr lang="en-US" sz="2000" dirty="0">
                <a:latin typeface="Arial" pitchFamily="34" charset="0"/>
                <a:cs typeface="Arial" pitchFamily="34" charset="0"/>
              </a:rPr>
              <a:t>confirmation letter</a:t>
            </a:r>
            <a:endParaRPr lang="el-GR" sz="2000" dirty="0">
              <a:latin typeface="Arial" pitchFamily="34" charset="0"/>
              <a:cs typeface="Arial" pitchFamily="34" charset="0"/>
            </a:endParaRPr>
          </a:p>
          <a:p>
            <a:pPr>
              <a:buNone/>
            </a:pPr>
            <a:endParaRPr lang="el-GR" sz="2000" dirty="0">
              <a:latin typeface="Arial" pitchFamily="34" charset="0"/>
              <a:cs typeface="Arial" pitchFamily="34" charset="0"/>
            </a:endParaRPr>
          </a:p>
          <a:p>
            <a:r>
              <a:rPr lang="el-GR" sz="2000" dirty="0">
                <a:latin typeface="Arial" pitchFamily="34" charset="0"/>
                <a:cs typeface="Arial" pitchFamily="34" charset="0"/>
              </a:rPr>
              <a:t>Λήψη δαχτυλικών αποτυπωμάτων </a:t>
            </a:r>
            <a:r>
              <a:rPr lang="el-GR" sz="2000" dirty="0" smtClean="0">
                <a:latin typeface="Arial" pitchFamily="34" charset="0"/>
                <a:cs typeface="Arial" pitchFamily="34" charset="0"/>
              </a:rPr>
              <a:t>για </a:t>
            </a:r>
            <a:r>
              <a:rPr lang="el-GR" sz="2000" dirty="0">
                <a:latin typeface="Arial" pitchFamily="34" charset="0"/>
                <a:cs typeface="Arial" pitchFamily="34" charset="0"/>
              </a:rPr>
              <a:t>εφαρμογή </a:t>
            </a:r>
            <a:r>
              <a:rPr lang="el-GR" sz="2000" dirty="0" smtClean="0">
                <a:latin typeface="Arial" pitchFamily="34" charset="0"/>
                <a:cs typeface="Arial" pitchFamily="34" charset="0"/>
              </a:rPr>
              <a:t>Κανονισμού Δουβλίνου (αρ. 604/2013) και Κανονισμού </a:t>
            </a:r>
            <a:r>
              <a:rPr lang="en-US" sz="2000" dirty="0" err="1" smtClean="0">
                <a:latin typeface="Arial" pitchFamily="34" charset="0"/>
                <a:cs typeface="Arial" pitchFamily="34" charset="0"/>
              </a:rPr>
              <a:t>EURODAC</a:t>
            </a:r>
            <a:r>
              <a:rPr lang="el-GR" sz="2000" dirty="0" smtClean="0">
                <a:latin typeface="Arial" pitchFamily="34" charset="0"/>
                <a:cs typeface="Arial" pitchFamily="34" charset="0"/>
              </a:rPr>
              <a:t> (αρ. 603/2013)</a:t>
            </a:r>
            <a:endParaRPr lang="el-GR" sz="2000" dirty="0">
              <a:latin typeface="Arial" pitchFamily="34" charset="0"/>
              <a:cs typeface="Arial" pitchFamily="34" charset="0"/>
            </a:endParaRPr>
          </a:p>
          <a:p>
            <a:pPr>
              <a:buNone/>
            </a:pPr>
            <a:endParaRPr lang="el-GR" sz="2000" dirty="0">
              <a:latin typeface="Arial" pitchFamily="34" charset="0"/>
              <a:cs typeface="Arial" pitchFamily="34" charset="0"/>
            </a:endParaRPr>
          </a:p>
          <a:p>
            <a:r>
              <a:rPr lang="el-GR" sz="2000" dirty="0">
                <a:latin typeface="Arial" pitchFamily="34" charset="0"/>
                <a:cs typeface="Arial" pitchFamily="34" charset="0"/>
              </a:rPr>
              <a:t>Διαβίβαση  </a:t>
            </a:r>
            <a:r>
              <a:rPr lang="el-GR" sz="2000" dirty="0" smtClean="0">
                <a:latin typeface="Arial" pitchFamily="34" charset="0"/>
                <a:cs typeface="Arial" pitchFamily="34" charset="0"/>
              </a:rPr>
              <a:t>αίτησης, ερωτηματολογίου Κανονισμού Δουβλίνου και άλλων </a:t>
            </a:r>
            <a:r>
              <a:rPr lang="el-GR" sz="2000" dirty="0">
                <a:latin typeface="Arial" pitchFamily="34" charset="0"/>
                <a:cs typeface="Arial" pitchFamily="34" charset="0"/>
              </a:rPr>
              <a:t>σχετικών έγγραφων στην Υπηρεσία Ασύλου </a:t>
            </a:r>
            <a:endParaRPr lang="en-US" sz="2000" dirty="0">
              <a:latin typeface="Arial" pitchFamily="34" charset="0"/>
              <a:cs typeface="Arial" pitchFamily="34" charset="0"/>
            </a:endParaRPr>
          </a:p>
          <a:p>
            <a:pPr>
              <a:buNone/>
            </a:pPr>
            <a:endParaRPr lang="en-US" sz="1900" b="1" u="sng" dirty="0" smtClean="0"/>
          </a:p>
          <a:p>
            <a:pPr>
              <a:buNone/>
            </a:pPr>
            <a:r>
              <a:rPr lang="el-GR" sz="1900" b="1" dirty="0" smtClean="0"/>
              <a:t>		</a:t>
            </a:r>
          </a:p>
          <a:p>
            <a:pPr>
              <a:buNone/>
            </a:pPr>
            <a:endParaRPr lang="el-GR" sz="1900" b="1" u="sng" dirty="0"/>
          </a:p>
          <a:p>
            <a:pPr>
              <a:buNone/>
            </a:pPr>
            <a:endParaRPr lang="el-GR" sz="1900" b="1" u="sng" dirty="0" smtClean="0"/>
          </a:p>
          <a:p>
            <a:pPr>
              <a:buNone/>
            </a:pPr>
            <a:endParaRPr lang="el-GR" sz="1900" b="1" u="sng" dirty="0"/>
          </a:p>
          <a:p>
            <a:pPr>
              <a:buNone/>
            </a:pPr>
            <a:endParaRPr lang="el-GR" sz="1900" b="1" u="sng" dirty="0" smtClean="0"/>
          </a:p>
          <a:p>
            <a:pPr>
              <a:buNone/>
            </a:pPr>
            <a:endParaRPr lang="en-US" sz="2800" b="1" u="sng" dirty="0" smtClean="0"/>
          </a:p>
        </p:txBody>
      </p:sp>
      <p:sp>
        <p:nvSpPr>
          <p:cNvPr id="3" name="Rectangle 2"/>
          <p:cNvSpPr/>
          <p:nvPr/>
        </p:nvSpPr>
        <p:spPr>
          <a:xfrm>
            <a:off x="1907704" y="188640"/>
            <a:ext cx="5855990" cy="830997"/>
          </a:xfrm>
          <a:prstGeom prst="rect">
            <a:avLst/>
          </a:prstGeom>
        </p:spPr>
        <p:txBody>
          <a:bodyPr wrap="square">
            <a:spAutoFit/>
          </a:bodyPr>
          <a:lstStyle/>
          <a:p>
            <a:pPr lvl="0" algn="ctr">
              <a:spcBef>
                <a:spcPts val="600"/>
              </a:spcBef>
              <a:buClr>
                <a:srgbClr val="727CA3"/>
              </a:buClr>
              <a:buSzPct val="76000"/>
            </a:pPr>
            <a:r>
              <a:rPr lang="el-GR" sz="2400" b="1" dirty="0">
                <a:solidFill>
                  <a:prstClr val="black"/>
                </a:solidFill>
                <a:latin typeface="Arial" pitchFamily="34" charset="0"/>
                <a:cs typeface="Arial" pitchFamily="34" charset="0"/>
              </a:rPr>
              <a:t>ΔΙΑΔΙΚΑΣΙΑ ΕΞΕΤΑΣΗΣ ΑΙΤΗΜΑΤΟΣ ΑΣΥΛΟΥ</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000" b="1" dirty="0" smtClean="0"/>
              <a:t>Η ΚΥΠΡΟΣ ΣΤΟ ΣΤΑΥΡΟΔΡΟΜΙ ΤΡΙΩΝ ΗΠΕΙΡΩΝ</a:t>
            </a:r>
            <a:endParaRPr lang="en-GB" sz="2000" b="1" dirty="0"/>
          </a:p>
        </p:txBody>
      </p:sp>
      <p:pic>
        <p:nvPicPr>
          <p:cNvPr id="11" name="Picture 1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219158" y="1268760"/>
            <a:ext cx="8724272" cy="5047044"/>
          </a:xfrm>
          <a:prstGeom prst="rect">
            <a:avLst/>
          </a:prstGeom>
          <a:noFill/>
          <a:extLst>
            <a:ext uri="{909E8E84-426E-40DD-AFC4-6F175D3DCCD1}">
              <a14:hiddenFill xmlns:a14="http://schemas.microsoft.com/office/drawing/2010/main">
                <a:solidFill>
                  <a:srgbClr val="FFFFFF"/>
                </a:solidFill>
              </a14:hiddenFill>
            </a:ext>
          </a:extLst>
        </p:spPr>
      </p:pic>
      <p:sp>
        <p:nvSpPr>
          <p:cNvPr id="12" name="Freeform 6"/>
          <p:cNvSpPr>
            <a:spLocks/>
          </p:cNvSpPr>
          <p:nvPr/>
        </p:nvSpPr>
        <p:spPr bwMode="auto">
          <a:xfrm rot="7472003" flipH="1">
            <a:off x="144610" y="4800239"/>
            <a:ext cx="3555318" cy="211106"/>
          </a:xfrm>
          <a:custGeom>
            <a:avLst/>
            <a:gdLst>
              <a:gd name="T0" fmla="*/ 0 w 3357"/>
              <a:gd name="T1" fmla="*/ 2147483647 h 551"/>
              <a:gd name="T2" fmla="*/ 2147483647 w 3357"/>
              <a:gd name="T3" fmla="*/ 2147483647 h 551"/>
              <a:gd name="T4" fmla="*/ 2147483647 w 3357"/>
              <a:gd name="T5" fmla="*/ 2147483647 h 551"/>
              <a:gd name="T6" fmla="*/ 2147483647 w 3357"/>
              <a:gd name="T7" fmla="*/ 2147483647 h 551"/>
              <a:gd name="T8" fmla="*/ 0 60000 65536"/>
              <a:gd name="T9" fmla="*/ 0 60000 65536"/>
              <a:gd name="T10" fmla="*/ 0 60000 65536"/>
              <a:gd name="T11" fmla="*/ 0 60000 65536"/>
              <a:gd name="T12" fmla="*/ 0 w 3357"/>
              <a:gd name="T13" fmla="*/ 0 h 551"/>
              <a:gd name="T14" fmla="*/ 3357 w 3357"/>
              <a:gd name="T15" fmla="*/ 551 h 551"/>
            </a:gdLst>
            <a:ahLst/>
            <a:cxnLst>
              <a:cxn ang="T8">
                <a:pos x="T0" y="T1"/>
              </a:cxn>
              <a:cxn ang="T9">
                <a:pos x="T2" y="T3"/>
              </a:cxn>
              <a:cxn ang="T10">
                <a:pos x="T4" y="T5"/>
              </a:cxn>
              <a:cxn ang="T11">
                <a:pos x="T6" y="T7"/>
              </a:cxn>
            </a:cxnLst>
            <a:rect l="T12" t="T13" r="T14" b="T15"/>
            <a:pathLst>
              <a:path w="3357" h="551">
                <a:moveTo>
                  <a:pt x="0" y="318"/>
                </a:moveTo>
                <a:cubicBezTo>
                  <a:pt x="254" y="269"/>
                  <a:pt x="1084" y="52"/>
                  <a:pt x="1512" y="26"/>
                </a:cubicBezTo>
                <a:cubicBezTo>
                  <a:pt x="1940" y="0"/>
                  <a:pt x="2259" y="74"/>
                  <a:pt x="2567" y="162"/>
                </a:cubicBezTo>
                <a:cubicBezTo>
                  <a:pt x="2875" y="250"/>
                  <a:pt x="3192" y="470"/>
                  <a:pt x="3357" y="551"/>
                </a:cubicBezTo>
              </a:path>
            </a:pathLst>
          </a:custGeom>
          <a:noFill/>
          <a:ln w="34925">
            <a:solidFill>
              <a:srgbClr val="FFFF00"/>
            </a:solidFill>
            <a:round/>
            <a:headEnd/>
            <a:tailEnd type="triangle" w="med" len="med"/>
          </a:ln>
          <a:scene3d>
            <a:camera prst="legacyObliqueTopRight">
              <a:rot lat="20699975" lon="20399980" rev="0"/>
            </a:camera>
            <a:lightRig rig="legacyFlat4" dir="b"/>
          </a:scene3d>
          <a:sp3d extrusionH="430200" prstMaterial="legacyPlastic">
            <a:bevelT w="13500" h="13500" prst="angle"/>
            <a:bevelB w="13500" h="13500" prst="angle"/>
            <a:extrusionClr>
              <a:srgbClr val="FFFF00"/>
            </a:extrusionClr>
          </a:sp3d>
          <a:extLst>
            <a:ext uri="{909E8E84-426E-40DD-AFC4-6F175D3DCCD1}">
              <a14:hiddenFill xmlns:a14="http://schemas.microsoft.com/office/drawing/2010/main">
                <a:solidFill>
                  <a:srgbClr val="FFFFFF"/>
                </a:solidFill>
              </a14:hiddenFill>
            </a:ext>
          </a:extLst>
        </p:spPr>
        <p:txBody>
          <a:bodyPr>
            <a:flatTx/>
          </a:bodyPr>
          <a:lstStyle/>
          <a:p>
            <a:endParaRPr lang="en-GB"/>
          </a:p>
        </p:txBody>
      </p:sp>
      <p:sp>
        <p:nvSpPr>
          <p:cNvPr id="13" name="Freeform 10"/>
          <p:cNvSpPr>
            <a:spLocks/>
          </p:cNvSpPr>
          <p:nvPr/>
        </p:nvSpPr>
        <p:spPr bwMode="auto">
          <a:xfrm rot="1923614">
            <a:off x="3221388" y="3084751"/>
            <a:ext cx="1546039" cy="718834"/>
          </a:xfrm>
          <a:custGeom>
            <a:avLst/>
            <a:gdLst>
              <a:gd name="T0" fmla="*/ 0 w 3357"/>
              <a:gd name="T1" fmla="*/ 2147483647 h 551"/>
              <a:gd name="T2" fmla="*/ 2147483647 w 3357"/>
              <a:gd name="T3" fmla="*/ 2147483647 h 551"/>
              <a:gd name="T4" fmla="*/ 2147483647 w 3357"/>
              <a:gd name="T5" fmla="*/ 2147483647 h 551"/>
              <a:gd name="T6" fmla="*/ 2147483647 w 3357"/>
              <a:gd name="T7" fmla="*/ 2147483647 h 551"/>
              <a:gd name="T8" fmla="*/ 0 60000 65536"/>
              <a:gd name="T9" fmla="*/ 0 60000 65536"/>
              <a:gd name="T10" fmla="*/ 0 60000 65536"/>
              <a:gd name="T11" fmla="*/ 0 60000 65536"/>
              <a:gd name="T12" fmla="*/ 0 w 3357"/>
              <a:gd name="T13" fmla="*/ 0 h 551"/>
              <a:gd name="T14" fmla="*/ 3357 w 3357"/>
              <a:gd name="T15" fmla="*/ 551 h 551"/>
            </a:gdLst>
            <a:ahLst/>
            <a:cxnLst>
              <a:cxn ang="T8">
                <a:pos x="T0" y="T1"/>
              </a:cxn>
              <a:cxn ang="T9">
                <a:pos x="T2" y="T3"/>
              </a:cxn>
              <a:cxn ang="T10">
                <a:pos x="T4" y="T5"/>
              </a:cxn>
              <a:cxn ang="T11">
                <a:pos x="T6" y="T7"/>
              </a:cxn>
            </a:cxnLst>
            <a:rect l="T12" t="T13" r="T14" b="T15"/>
            <a:pathLst>
              <a:path w="3357" h="551">
                <a:moveTo>
                  <a:pt x="0" y="318"/>
                </a:moveTo>
                <a:cubicBezTo>
                  <a:pt x="254" y="269"/>
                  <a:pt x="1084" y="52"/>
                  <a:pt x="1512" y="26"/>
                </a:cubicBezTo>
                <a:cubicBezTo>
                  <a:pt x="1940" y="0"/>
                  <a:pt x="2259" y="74"/>
                  <a:pt x="2567" y="162"/>
                </a:cubicBezTo>
                <a:cubicBezTo>
                  <a:pt x="2875" y="250"/>
                  <a:pt x="3192" y="470"/>
                  <a:pt x="3357" y="551"/>
                </a:cubicBezTo>
              </a:path>
            </a:pathLst>
          </a:custGeom>
          <a:noFill/>
          <a:ln w="47625">
            <a:solidFill>
              <a:srgbClr val="CCFFFF"/>
            </a:solidFill>
            <a:round/>
            <a:headEnd/>
            <a:tailEnd type="triangle" w="med" len="med"/>
          </a:ln>
          <a:scene3d>
            <a:camera prst="legacyObliqueTopRight">
              <a:rot lat="20699975" lon="20399980" rev="0"/>
            </a:camera>
            <a:lightRig rig="legacyFlat4" dir="b"/>
          </a:scene3d>
          <a:sp3d extrusionH="430200" prstMaterial="legacyPlastic">
            <a:bevelT w="13500" h="13500" prst="angle"/>
            <a:bevelB w="13500" h="13500" prst="angle"/>
            <a:extrusionClr>
              <a:srgbClr val="CCFFFF"/>
            </a:extrusionClr>
          </a:sp3d>
          <a:extLst>
            <a:ext uri="{909E8E84-426E-40DD-AFC4-6F175D3DCCD1}">
              <a14:hiddenFill xmlns:a14="http://schemas.microsoft.com/office/drawing/2010/main">
                <a:solidFill>
                  <a:srgbClr val="FFFFFF"/>
                </a:solidFill>
              </a14:hiddenFill>
            </a:ext>
          </a:extLst>
        </p:spPr>
        <p:txBody>
          <a:bodyPr vert="eaVert">
            <a:flatTx/>
          </a:bodyPr>
          <a:lstStyle/>
          <a:p>
            <a:endParaRPr lang="en-GB"/>
          </a:p>
        </p:txBody>
      </p:sp>
      <p:sp>
        <p:nvSpPr>
          <p:cNvPr id="15" name="Freeform 9"/>
          <p:cNvSpPr>
            <a:spLocks/>
          </p:cNvSpPr>
          <p:nvPr/>
        </p:nvSpPr>
        <p:spPr bwMode="auto">
          <a:xfrm rot="1737232" flipH="1">
            <a:off x="4447512" y="4063393"/>
            <a:ext cx="2081899" cy="643197"/>
          </a:xfrm>
          <a:custGeom>
            <a:avLst/>
            <a:gdLst>
              <a:gd name="T0" fmla="*/ 0 w 3357"/>
              <a:gd name="T1" fmla="*/ 2147483647 h 551"/>
              <a:gd name="T2" fmla="*/ 2147483647 w 3357"/>
              <a:gd name="T3" fmla="*/ 2147483647 h 551"/>
              <a:gd name="T4" fmla="*/ 2147483647 w 3357"/>
              <a:gd name="T5" fmla="*/ 2147483647 h 551"/>
              <a:gd name="T6" fmla="*/ 2147483647 w 3357"/>
              <a:gd name="T7" fmla="*/ 2147483647 h 551"/>
              <a:gd name="T8" fmla="*/ 0 60000 65536"/>
              <a:gd name="T9" fmla="*/ 0 60000 65536"/>
              <a:gd name="T10" fmla="*/ 0 60000 65536"/>
              <a:gd name="T11" fmla="*/ 0 60000 65536"/>
              <a:gd name="T12" fmla="*/ 0 w 3357"/>
              <a:gd name="T13" fmla="*/ 0 h 551"/>
              <a:gd name="T14" fmla="*/ 3357 w 3357"/>
              <a:gd name="T15" fmla="*/ 551 h 551"/>
            </a:gdLst>
            <a:ahLst/>
            <a:cxnLst>
              <a:cxn ang="T8">
                <a:pos x="T0" y="T1"/>
              </a:cxn>
              <a:cxn ang="T9">
                <a:pos x="T2" y="T3"/>
              </a:cxn>
              <a:cxn ang="T10">
                <a:pos x="T4" y="T5"/>
              </a:cxn>
              <a:cxn ang="T11">
                <a:pos x="T6" y="T7"/>
              </a:cxn>
            </a:cxnLst>
            <a:rect l="T12" t="T13" r="T14" b="T15"/>
            <a:pathLst>
              <a:path w="3357" h="551">
                <a:moveTo>
                  <a:pt x="0" y="318"/>
                </a:moveTo>
                <a:cubicBezTo>
                  <a:pt x="254" y="269"/>
                  <a:pt x="1084" y="52"/>
                  <a:pt x="1512" y="26"/>
                </a:cubicBezTo>
                <a:cubicBezTo>
                  <a:pt x="1940" y="0"/>
                  <a:pt x="2259" y="74"/>
                  <a:pt x="2567" y="162"/>
                </a:cubicBezTo>
                <a:cubicBezTo>
                  <a:pt x="2875" y="250"/>
                  <a:pt x="3192" y="470"/>
                  <a:pt x="3357" y="551"/>
                </a:cubicBezTo>
              </a:path>
            </a:pathLst>
          </a:custGeom>
          <a:noFill/>
          <a:ln w="63500">
            <a:solidFill>
              <a:srgbClr val="FFFF00"/>
            </a:solidFill>
            <a:round/>
            <a:headEnd/>
            <a:tailEnd type="triangle" w="med" len="med"/>
          </a:ln>
          <a:scene3d>
            <a:camera prst="legacyObliqueTopRight">
              <a:rot lat="20699975" lon="20399980" rev="0"/>
            </a:camera>
            <a:lightRig rig="legacyFlat4" dir="b"/>
          </a:scene3d>
          <a:sp3d extrusionH="430200" prstMaterial="legacyPlastic">
            <a:bevelT w="13500" h="13500" prst="angle"/>
            <a:bevelB w="13500" h="13500" prst="angle"/>
            <a:extrusionClr>
              <a:srgbClr val="FFFF00"/>
            </a:extrusionClr>
          </a:sp3d>
          <a:extLst>
            <a:ext uri="{909E8E84-426E-40DD-AFC4-6F175D3DCCD1}">
              <a14:hiddenFill xmlns:a14="http://schemas.microsoft.com/office/drawing/2010/main">
                <a:solidFill>
                  <a:srgbClr val="FFFFFF"/>
                </a:solidFill>
              </a14:hiddenFill>
            </a:ext>
          </a:extLst>
        </p:spPr>
        <p:txBody>
          <a:bodyPr>
            <a:flatTx/>
          </a:bodyPr>
          <a:lstStyle/>
          <a:p>
            <a:endParaRPr lang="en-GB"/>
          </a:p>
        </p:txBody>
      </p:sp>
      <p:sp>
        <p:nvSpPr>
          <p:cNvPr id="16" name="Freeform 7"/>
          <p:cNvSpPr>
            <a:spLocks/>
          </p:cNvSpPr>
          <p:nvPr/>
        </p:nvSpPr>
        <p:spPr bwMode="auto">
          <a:xfrm rot="12576936" flipV="1">
            <a:off x="4112712" y="2907329"/>
            <a:ext cx="4252524" cy="1013939"/>
          </a:xfrm>
          <a:custGeom>
            <a:avLst/>
            <a:gdLst>
              <a:gd name="T0" fmla="*/ 0 w 3357"/>
              <a:gd name="T1" fmla="*/ 2147483647 h 551"/>
              <a:gd name="T2" fmla="*/ 2147483647 w 3357"/>
              <a:gd name="T3" fmla="*/ 2147483647 h 551"/>
              <a:gd name="T4" fmla="*/ 2147483647 w 3357"/>
              <a:gd name="T5" fmla="*/ 2147483647 h 551"/>
              <a:gd name="T6" fmla="*/ 2147483647 w 3357"/>
              <a:gd name="T7" fmla="*/ 2147483647 h 551"/>
              <a:gd name="T8" fmla="*/ 0 60000 65536"/>
              <a:gd name="T9" fmla="*/ 0 60000 65536"/>
              <a:gd name="T10" fmla="*/ 0 60000 65536"/>
              <a:gd name="T11" fmla="*/ 0 60000 65536"/>
              <a:gd name="T12" fmla="*/ 0 w 3357"/>
              <a:gd name="T13" fmla="*/ 0 h 551"/>
              <a:gd name="T14" fmla="*/ 3357 w 3357"/>
              <a:gd name="T15" fmla="*/ 551 h 551"/>
            </a:gdLst>
            <a:ahLst/>
            <a:cxnLst>
              <a:cxn ang="T8">
                <a:pos x="T0" y="T1"/>
              </a:cxn>
              <a:cxn ang="T9">
                <a:pos x="T2" y="T3"/>
              </a:cxn>
              <a:cxn ang="T10">
                <a:pos x="T4" y="T5"/>
              </a:cxn>
              <a:cxn ang="T11">
                <a:pos x="T6" y="T7"/>
              </a:cxn>
            </a:cxnLst>
            <a:rect l="T12" t="T13" r="T14" b="T15"/>
            <a:pathLst>
              <a:path w="3357" h="551">
                <a:moveTo>
                  <a:pt x="0" y="318"/>
                </a:moveTo>
                <a:cubicBezTo>
                  <a:pt x="254" y="269"/>
                  <a:pt x="1084" y="52"/>
                  <a:pt x="1512" y="26"/>
                </a:cubicBezTo>
                <a:cubicBezTo>
                  <a:pt x="1940" y="0"/>
                  <a:pt x="2259" y="74"/>
                  <a:pt x="2567" y="162"/>
                </a:cubicBezTo>
                <a:cubicBezTo>
                  <a:pt x="2875" y="250"/>
                  <a:pt x="3192" y="470"/>
                  <a:pt x="3357" y="551"/>
                </a:cubicBezTo>
              </a:path>
            </a:pathLst>
          </a:custGeom>
          <a:noFill/>
          <a:ln w="63500">
            <a:solidFill>
              <a:srgbClr val="FFFF00"/>
            </a:solidFill>
            <a:round/>
            <a:headEnd/>
            <a:tailEnd type="triangle" w="med" len="med"/>
          </a:ln>
          <a:scene3d>
            <a:camera prst="legacyObliqueTopRight">
              <a:rot lat="20699975" lon="20399980" rev="0"/>
            </a:camera>
            <a:lightRig rig="legacyFlat4" dir="b"/>
          </a:scene3d>
          <a:sp3d extrusionH="430200" prstMaterial="legacyPlastic">
            <a:bevelT w="13500" h="13500" prst="angle"/>
            <a:bevelB w="13500" h="13500" prst="angle"/>
            <a:extrusionClr>
              <a:srgbClr val="FFFF00"/>
            </a:extrusionClr>
          </a:sp3d>
          <a:extLst>
            <a:ext uri="{909E8E84-426E-40DD-AFC4-6F175D3DCCD1}">
              <a14:hiddenFill xmlns:a14="http://schemas.microsoft.com/office/drawing/2010/main">
                <a:solidFill>
                  <a:srgbClr val="FFFFFF"/>
                </a:solidFill>
              </a14:hiddenFill>
            </a:ext>
          </a:extLst>
        </p:spPr>
        <p:txBody>
          <a:bodyPr>
            <a:flatTx/>
          </a:bodyPr>
          <a:lstStyle/>
          <a:p>
            <a:endParaRPr lang="en-GB"/>
          </a:p>
        </p:txBody>
      </p:sp>
      <p:sp>
        <p:nvSpPr>
          <p:cNvPr id="17" name="Freeform 8"/>
          <p:cNvSpPr>
            <a:spLocks/>
          </p:cNvSpPr>
          <p:nvPr/>
        </p:nvSpPr>
        <p:spPr bwMode="auto">
          <a:xfrm rot="11378989" flipV="1">
            <a:off x="4043165" y="2347307"/>
            <a:ext cx="3935582" cy="913956"/>
          </a:xfrm>
          <a:custGeom>
            <a:avLst/>
            <a:gdLst>
              <a:gd name="T0" fmla="*/ 0 w 3357"/>
              <a:gd name="T1" fmla="*/ 2147483647 h 551"/>
              <a:gd name="T2" fmla="*/ 2147483647 w 3357"/>
              <a:gd name="T3" fmla="*/ 2147483647 h 551"/>
              <a:gd name="T4" fmla="*/ 2147483647 w 3357"/>
              <a:gd name="T5" fmla="*/ 2147483647 h 551"/>
              <a:gd name="T6" fmla="*/ 2147483647 w 3357"/>
              <a:gd name="T7" fmla="*/ 2147483647 h 551"/>
              <a:gd name="T8" fmla="*/ 0 60000 65536"/>
              <a:gd name="T9" fmla="*/ 0 60000 65536"/>
              <a:gd name="T10" fmla="*/ 0 60000 65536"/>
              <a:gd name="T11" fmla="*/ 0 60000 65536"/>
              <a:gd name="T12" fmla="*/ 0 w 3357"/>
              <a:gd name="T13" fmla="*/ 0 h 551"/>
              <a:gd name="T14" fmla="*/ 3357 w 3357"/>
              <a:gd name="T15" fmla="*/ 551 h 551"/>
            </a:gdLst>
            <a:ahLst/>
            <a:cxnLst>
              <a:cxn ang="T8">
                <a:pos x="T0" y="T1"/>
              </a:cxn>
              <a:cxn ang="T9">
                <a:pos x="T2" y="T3"/>
              </a:cxn>
              <a:cxn ang="T10">
                <a:pos x="T4" y="T5"/>
              </a:cxn>
              <a:cxn ang="T11">
                <a:pos x="T6" y="T7"/>
              </a:cxn>
            </a:cxnLst>
            <a:rect l="T12" t="T13" r="T14" b="T15"/>
            <a:pathLst>
              <a:path w="3357" h="551">
                <a:moveTo>
                  <a:pt x="0" y="318"/>
                </a:moveTo>
                <a:cubicBezTo>
                  <a:pt x="254" y="269"/>
                  <a:pt x="1084" y="52"/>
                  <a:pt x="1512" y="26"/>
                </a:cubicBezTo>
                <a:cubicBezTo>
                  <a:pt x="1940" y="0"/>
                  <a:pt x="2259" y="74"/>
                  <a:pt x="2567" y="162"/>
                </a:cubicBezTo>
                <a:cubicBezTo>
                  <a:pt x="2875" y="250"/>
                  <a:pt x="3192" y="470"/>
                  <a:pt x="3357" y="551"/>
                </a:cubicBezTo>
              </a:path>
            </a:pathLst>
          </a:custGeom>
          <a:noFill/>
          <a:ln w="63500">
            <a:solidFill>
              <a:srgbClr val="FFFF00"/>
            </a:solidFill>
            <a:round/>
            <a:headEnd/>
            <a:tailEnd type="triangle" w="med" len="med"/>
          </a:ln>
          <a:scene3d>
            <a:camera prst="legacyObliqueTopRight">
              <a:rot lat="20699975" lon="20399980" rev="0"/>
            </a:camera>
            <a:lightRig rig="legacyFlat4" dir="b"/>
          </a:scene3d>
          <a:sp3d extrusionH="430200" prstMaterial="legacyPlastic">
            <a:bevelT w="13500" h="13500" prst="angle"/>
            <a:bevelB w="13500" h="13500" prst="angle"/>
            <a:extrusionClr>
              <a:srgbClr val="FFFF00"/>
            </a:extrusionClr>
          </a:sp3d>
          <a:extLst>
            <a:ext uri="{909E8E84-426E-40DD-AFC4-6F175D3DCCD1}">
              <a14:hiddenFill xmlns:a14="http://schemas.microsoft.com/office/drawing/2010/main">
                <a:solidFill>
                  <a:srgbClr val="FFFFFF"/>
                </a:solidFill>
              </a14:hiddenFill>
            </a:ext>
          </a:extLst>
        </p:spPr>
        <p:txBody>
          <a:bodyPr>
            <a:flatTx/>
          </a:bodyPr>
          <a:lstStyle/>
          <a:p>
            <a:endParaRPr lang="en-GB"/>
          </a:p>
        </p:txBody>
      </p:sp>
    </p:spTree>
    <p:extLst>
      <p:ext uri="{BB962C8B-B14F-4D97-AF65-F5344CB8AC3E}">
        <p14:creationId xmlns:p14="http://schemas.microsoft.com/office/powerpoint/2010/main" val="205590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strips(upRight)">
                                      <p:cBhvr>
                                        <p:cTn id="12" dur="2000"/>
                                        <p:tgtEl>
                                          <p:spTgt spid="12"/>
                                        </p:tgtEl>
                                      </p:cBhvr>
                                    </p:animEffect>
                                  </p:childTnLst>
                                </p:cTn>
                              </p:par>
                            </p:childTnLst>
                          </p:cTn>
                        </p:par>
                        <p:par>
                          <p:cTn id="13" fill="hold">
                            <p:stCondLst>
                              <p:cond delay="2000"/>
                            </p:stCondLst>
                            <p:childTnLst>
                              <p:par>
                                <p:cTn id="14" presetID="18" presetClass="entr" presetSubtype="9"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strips(upLeft)">
                                      <p:cBhvr>
                                        <p:cTn id="16" dur="30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1"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1+#ppt_w/2"/>
                                          </p:val>
                                        </p:tav>
                                        <p:tav tm="100000">
                                          <p:val>
                                            <p:strVal val="#ppt_x"/>
                                          </p:val>
                                        </p:tav>
                                      </p:tavLst>
                                    </p:anim>
                                    <p:anim calcmode="lin" valueType="num">
                                      <p:cBhvr additive="base">
                                        <p:cTn id="22"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8" presetClass="entr" presetSubtype="9"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strips(upLeft)">
                                      <p:cBhvr>
                                        <p:cTn id="27" dur="3000"/>
                                        <p:tgtEl>
                                          <p:spTgt spid="16"/>
                                        </p:tgtEl>
                                      </p:cBhvr>
                                    </p:animEffect>
                                  </p:childTnLst>
                                </p:cTn>
                              </p:par>
                            </p:childTnLst>
                          </p:cTn>
                        </p:par>
                        <p:par>
                          <p:cTn id="28" fill="hold">
                            <p:stCondLst>
                              <p:cond delay="3000"/>
                            </p:stCondLst>
                            <p:childTnLst>
                              <p:par>
                                <p:cTn id="29" presetID="18" presetClass="entr" presetSubtype="12" fill="hold" grpId="0" nodeType="after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strips(downLeft)">
                                      <p:cBhvr>
                                        <p:cTn id="31" dur="3000"/>
                                        <p:tgtEl>
                                          <p:spTgt spid="17"/>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12"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strips(downLeft)">
                                      <p:cBhvr>
                                        <p:cTn id="36" dur="3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5" grpId="0" animBg="1"/>
      <p:bldP spid="15" grpId="1" animBg="1"/>
      <p:bldP spid="16" grpId="0" animBg="1"/>
      <p:bldP spid="1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14348" y="908720"/>
            <a:ext cx="7591452" cy="5949280"/>
          </a:xfrm>
        </p:spPr>
        <p:txBody>
          <a:bodyPr/>
          <a:lstStyle/>
          <a:p>
            <a:pPr marL="0" indent="0">
              <a:buNone/>
            </a:pPr>
            <a:r>
              <a:rPr lang="el-GR" sz="2000" b="1" u="sng" dirty="0">
                <a:latin typeface="Arial" pitchFamily="34" charset="0"/>
                <a:cs typeface="Arial" pitchFamily="34" charset="0"/>
              </a:rPr>
              <a:t>Υπηρεσία Ασύλου</a:t>
            </a:r>
            <a:endParaRPr lang="en-US" sz="2000" b="1" u="sng" dirty="0">
              <a:latin typeface="Arial" pitchFamily="34" charset="0"/>
              <a:cs typeface="Arial" pitchFamily="34" charset="0"/>
            </a:endParaRPr>
          </a:p>
          <a:p>
            <a:pPr lvl="0">
              <a:lnSpc>
                <a:spcPct val="80000"/>
              </a:lnSpc>
              <a:defRPr/>
            </a:pPr>
            <a:r>
              <a:rPr lang="el-GR" sz="1600" dirty="0">
                <a:latin typeface="Arial" pitchFamily="34" charset="0"/>
                <a:cs typeface="Arial" pitchFamily="34" charset="0"/>
              </a:rPr>
              <a:t>Οι αιτήσεις διαβιβάζονται στην Υπηρεσία Ασύλου όπου </a:t>
            </a:r>
            <a:r>
              <a:rPr lang="el-GR" sz="1600" dirty="0" smtClean="0">
                <a:latin typeface="Arial" pitchFamily="34" charset="0"/>
                <a:cs typeface="Arial" pitchFamily="34" charset="0"/>
              </a:rPr>
              <a:t>προωθούνται είτε στο Γραφείο Δουβλίνου προς εφαρμογή των προνοιών του Κανονισμού Δουβλίνου είτε προς αρμόδιο λειτουργό προς εξέταση της αίτησης, κατόπιν προσωπικής συνέντευξης </a:t>
            </a:r>
            <a:r>
              <a:rPr lang="el-GR" sz="1600" dirty="0">
                <a:latin typeface="Arial" pitchFamily="34" charset="0"/>
                <a:cs typeface="Arial" pitchFamily="34" charset="0"/>
              </a:rPr>
              <a:t>με τον </a:t>
            </a:r>
            <a:r>
              <a:rPr lang="el-GR" sz="1600" dirty="0" err="1" smtClean="0">
                <a:latin typeface="Arial" pitchFamily="34" charset="0"/>
                <a:cs typeface="Arial" pitchFamily="34" charset="0"/>
              </a:rPr>
              <a:t>αιτητή</a:t>
            </a:r>
            <a:r>
              <a:rPr lang="el-GR" sz="1600" dirty="0" smtClean="0">
                <a:latin typeface="Arial" pitchFamily="34" charset="0"/>
                <a:cs typeface="Arial" pitchFamily="34" charset="0"/>
              </a:rPr>
              <a:t>.</a:t>
            </a:r>
          </a:p>
          <a:p>
            <a:pPr lvl="0">
              <a:lnSpc>
                <a:spcPct val="80000"/>
              </a:lnSpc>
              <a:defRPr/>
            </a:pPr>
            <a:endParaRPr lang="el-GR" sz="1600" dirty="0">
              <a:latin typeface="Arial" pitchFamily="34" charset="0"/>
              <a:cs typeface="Arial" pitchFamily="34" charset="0"/>
            </a:endParaRPr>
          </a:p>
          <a:p>
            <a:pPr lvl="0">
              <a:lnSpc>
                <a:spcPct val="80000"/>
              </a:lnSpc>
              <a:defRPr/>
            </a:pPr>
            <a:r>
              <a:rPr lang="el-GR" sz="1600" dirty="0" smtClean="0">
                <a:latin typeface="Arial" pitchFamily="34" charset="0"/>
                <a:cs typeface="Arial" pitchFamily="34" charset="0"/>
              </a:rPr>
              <a:t>Ακολουθεί </a:t>
            </a:r>
            <a:r>
              <a:rPr lang="el-GR" sz="1600" dirty="0">
                <a:latin typeface="Arial" pitchFamily="34" charset="0"/>
                <a:cs typeface="Arial" pitchFamily="34" charset="0"/>
              </a:rPr>
              <a:t>έρευνα και αξιολόγηση της προσωπικής συνέντευξης και ετοιμάζεται εισήγηση από τον αρμόδιο λειτουργό προς τον Προϊστάμενο της Υπηρεσίας </a:t>
            </a:r>
            <a:r>
              <a:rPr lang="el-GR" sz="1600" dirty="0" smtClean="0">
                <a:latin typeface="Arial" pitchFamily="34" charset="0"/>
                <a:cs typeface="Arial" pitchFamily="34" charset="0"/>
              </a:rPr>
              <a:t>Ασύλου.</a:t>
            </a:r>
          </a:p>
          <a:p>
            <a:pPr lvl="0">
              <a:lnSpc>
                <a:spcPct val="80000"/>
              </a:lnSpc>
              <a:defRPr/>
            </a:pPr>
            <a:endParaRPr lang="el-GR" sz="1600" dirty="0">
              <a:latin typeface="Arial" pitchFamily="34" charset="0"/>
              <a:cs typeface="Arial" pitchFamily="34" charset="0"/>
            </a:endParaRPr>
          </a:p>
          <a:p>
            <a:pPr lvl="0">
              <a:lnSpc>
                <a:spcPct val="80000"/>
              </a:lnSpc>
              <a:defRPr/>
            </a:pPr>
            <a:r>
              <a:rPr lang="el-GR" sz="1600" dirty="0" smtClean="0">
                <a:latin typeface="Arial" pitchFamily="34" charset="0"/>
                <a:cs typeface="Arial" pitchFamily="34" charset="0"/>
              </a:rPr>
              <a:t>Ο </a:t>
            </a:r>
            <a:r>
              <a:rPr lang="el-GR" sz="1600" dirty="0">
                <a:latin typeface="Arial" pitchFamily="34" charset="0"/>
                <a:cs typeface="Arial" pitchFamily="34" charset="0"/>
              </a:rPr>
              <a:t>Προϊστάμενος της Υπηρεσίας Ασύλου, μετά την εξέταση της έκθεσης του αρμόδιου λειτουργού, δύναται με απόφαση του:</a:t>
            </a:r>
            <a:endParaRPr lang="en-US" sz="1600" dirty="0">
              <a:latin typeface="Arial" pitchFamily="34" charset="0"/>
              <a:cs typeface="Arial" pitchFamily="34" charset="0"/>
            </a:endParaRPr>
          </a:p>
          <a:p>
            <a:pPr marL="662940" lvl="2" indent="-342900">
              <a:lnSpc>
                <a:spcPct val="80000"/>
              </a:lnSpc>
              <a:spcBef>
                <a:spcPts val="600"/>
              </a:spcBef>
              <a:buClr>
                <a:schemeClr val="accent1"/>
              </a:buClr>
              <a:buFont typeface="Arial" pitchFamily="34" charset="0"/>
              <a:buChar char="•"/>
              <a:defRPr/>
            </a:pPr>
            <a:r>
              <a:rPr lang="el-GR" sz="1600" dirty="0">
                <a:latin typeface="Arial" pitchFamily="34" charset="0"/>
                <a:cs typeface="Arial" pitchFamily="34" charset="0"/>
              </a:rPr>
              <a:t>Να αναγνωρίσει τον </a:t>
            </a:r>
            <a:r>
              <a:rPr lang="el-GR" sz="1600" dirty="0" err="1">
                <a:latin typeface="Arial" pitchFamily="34" charset="0"/>
                <a:cs typeface="Arial" pitchFamily="34" charset="0"/>
              </a:rPr>
              <a:t>αιτητή</a:t>
            </a:r>
            <a:r>
              <a:rPr lang="el-GR" sz="1600" dirty="0">
                <a:latin typeface="Arial" pitchFamily="34" charset="0"/>
                <a:cs typeface="Arial" pitchFamily="34" charset="0"/>
              </a:rPr>
              <a:t> ως </a:t>
            </a:r>
            <a:r>
              <a:rPr lang="el-GR" sz="1600" dirty="0" smtClean="0">
                <a:latin typeface="Arial" pitchFamily="34" charset="0"/>
                <a:cs typeface="Arial" pitchFamily="34" charset="0"/>
              </a:rPr>
              <a:t>πρόσφυγα</a:t>
            </a:r>
            <a:endParaRPr lang="en-US" sz="1600" dirty="0">
              <a:latin typeface="Arial" pitchFamily="34" charset="0"/>
              <a:cs typeface="Arial" pitchFamily="34" charset="0"/>
            </a:endParaRPr>
          </a:p>
          <a:p>
            <a:pPr marL="662940" lvl="2" indent="-342900">
              <a:lnSpc>
                <a:spcPct val="80000"/>
              </a:lnSpc>
              <a:spcBef>
                <a:spcPts val="600"/>
              </a:spcBef>
              <a:buClr>
                <a:schemeClr val="accent1"/>
              </a:buClr>
              <a:buFont typeface="Arial" pitchFamily="34" charset="0"/>
              <a:buChar char="•"/>
              <a:defRPr/>
            </a:pPr>
            <a:r>
              <a:rPr lang="el-GR" sz="1600" dirty="0">
                <a:latin typeface="Arial" pitchFamily="34" charset="0"/>
                <a:cs typeface="Arial" pitchFamily="34" charset="0"/>
              </a:rPr>
              <a:t>Να αναγνωρίσει στον </a:t>
            </a:r>
            <a:r>
              <a:rPr lang="el-GR" sz="1600" dirty="0" err="1">
                <a:latin typeface="Arial" pitchFamily="34" charset="0"/>
                <a:cs typeface="Arial" pitchFamily="34" charset="0"/>
              </a:rPr>
              <a:t>αιτητή</a:t>
            </a:r>
            <a:r>
              <a:rPr lang="el-GR" sz="1600" dirty="0">
                <a:latin typeface="Arial" pitchFamily="34" charset="0"/>
                <a:cs typeface="Arial" pitchFamily="34" charset="0"/>
              </a:rPr>
              <a:t> το καθεστώς συμπληρωματικής </a:t>
            </a:r>
            <a:r>
              <a:rPr lang="el-GR" sz="1600" dirty="0" smtClean="0">
                <a:latin typeface="Arial" pitchFamily="34" charset="0"/>
                <a:cs typeface="Arial" pitchFamily="34" charset="0"/>
              </a:rPr>
              <a:t>προστασίας </a:t>
            </a:r>
            <a:endParaRPr lang="en-US" sz="1600" dirty="0">
              <a:latin typeface="Arial" pitchFamily="34" charset="0"/>
              <a:cs typeface="Arial" pitchFamily="34" charset="0"/>
            </a:endParaRPr>
          </a:p>
          <a:p>
            <a:pPr marL="662940" lvl="2" indent="-342900">
              <a:lnSpc>
                <a:spcPct val="80000"/>
              </a:lnSpc>
              <a:spcBef>
                <a:spcPts val="600"/>
              </a:spcBef>
              <a:buClr>
                <a:schemeClr val="accent1"/>
              </a:buClr>
              <a:buFont typeface="Arial" pitchFamily="34" charset="0"/>
              <a:buChar char="•"/>
              <a:defRPr/>
            </a:pPr>
            <a:r>
              <a:rPr lang="el-GR" sz="1600" dirty="0" smtClean="0">
                <a:latin typeface="Arial" pitchFamily="34" charset="0"/>
                <a:cs typeface="Arial" pitchFamily="34" charset="0"/>
              </a:rPr>
              <a:t>Να</a:t>
            </a:r>
            <a:r>
              <a:rPr lang="en-US" sz="1600" dirty="0" smtClean="0">
                <a:latin typeface="Arial" pitchFamily="34" charset="0"/>
                <a:cs typeface="Arial" pitchFamily="34" charset="0"/>
              </a:rPr>
              <a:t> </a:t>
            </a:r>
            <a:r>
              <a:rPr lang="el-GR" sz="1600" dirty="0" smtClean="0">
                <a:latin typeface="Arial" pitchFamily="34" charset="0"/>
                <a:cs typeface="Arial" pitchFamily="34" charset="0"/>
              </a:rPr>
              <a:t>απορρίψει</a:t>
            </a:r>
            <a:r>
              <a:rPr lang="en-US" sz="1600" dirty="0" smtClean="0">
                <a:latin typeface="Arial" pitchFamily="34" charset="0"/>
                <a:cs typeface="Arial" pitchFamily="34" charset="0"/>
              </a:rPr>
              <a:t> </a:t>
            </a:r>
            <a:r>
              <a:rPr lang="el-GR" sz="1600" dirty="0" smtClean="0">
                <a:latin typeface="Arial" pitchFamily="34" charset="0"/>
                <a:cs typeface="Arial" pitchFamily="34" charset="0"/>
              </a:rPr>
              <a:t>την αίτηση</a:t>
            </a:r>
            <a:endParaRPr lang="el-GR" sz="1600" dirty="0">
              <a:latin typeface="Arial" pitchFamily="34" charset="0"/>
              <a:cs typeface="Arial" pitchFamily="34" charset="0"/>
            </a:endParaRPr>
          </a:p>
        </p:txBody>
      </p:sp>
      <p:sp>
        <p:nvSpPr>
          <p:cNvPr id="3" name="Rectangle 2"/>
          <p:cNvSpPr/>
          <p:nvPr/>
        </p:nvSpPr>
        <p:spPr>
          <a:xfrm>
            <a:off x="1907704" y="188640"/>
            <a:ext cx="5855990" cy="830997"/>
          </a:xfrm>
          <a:prstGeom prst="rect">
            <a:avLst/>
          </a:prstGeom>
        </p:spPr>
        <p:txBody>
          <a:bodyPr wrap="square">
            <a:spAutoFit/>
          </a:bodyPr>
          <a:lstStyle/>
          <a:p>
            <a:pPr lvl="0" algn="ctr">
              <a:spcBef>
                <a:spcPts val="600"/>
              </a:spcBef>
              <a:buClr>
                <a:srgbClr val="727CA3"/>
              </a:buClr>
              <a:buSzPct val="76000"/>
            </a:pPr>
            <a:r>
              <a:rPr lang="el-GR" sz="2400" b="1" dirty="0">
                <a:solidFill>
                  <a:prstClr val="black"/>
                </a:solidFill>
                <a:latin typeface="Arial" pitchFamily="34" charset="0"/>
                <a:cs typeface="Arial" pitchFamily="34" charset="0"/>
              </a:rPr>
              <a:t>ΔΙΑΔΙΚΑΣΙΑ ΕΞΕΤΑΣΗΣ ΑΙΤΗΜΑΤΟΣ ΑΣΥΛΟΥ</a:t>
            </a:r>
          </a:p>
        </p:txBody>
      </p:sp>
    </p:spTree>
    <p:extLst>
      <p:ext uri="{BB962C8B-B14F-4D97-AF65-F5344CB8AC3E}">
        <p14:creationId xmlns:p14="http://schemas.microsoft.com/office/powerpoint/2010/main" val="17368233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14348" y="908720"/>
            <a:ext cx="7591452" cy="5949280"/>
          </a:xfrm>
        </p:spPr>
        <p:txBody>
          <a:bodyPr/>
          <a:lstStyle/>
          <a:p>
            <a:pPr marL="274320" lvl="1">
              <a:lnSpc>
                <a:spcPct val="80000"/>
              </a:lnSpc>
              <a:spcBef>
                <a:spcPts val="600"/>
              </a:spcBef>
              <a:buClr>
                <a:schemeClr val="accent1"/>
              </a:buClr>
              <a:defRPr/>
            </a:pPr>
            <a:endParaRPr lang="en-US" sz="1600" dirty="0">
              <a:solidFill>
                <a:schemeClr val="tx1"/>
              </a:solidFill>
              <a:latin typeface="Arial" pitchFamily="34" charset="0"/>
              <a:cs typeface="Arial" pitchFamily="34" charset="0"/>
            </a:endParaRPr>
          </a:p>
          <a:p>
            <a:pPr lvl="0">
              <a:lnSpc>
                <a:spcPct val="80000"/>
              </a:lnSpc>
              <a:defRPr/>
            </a:pPr>
            <a:r>
              <a:rPr lang="el-GR" sz="1600" dirty="0">
                <a:latin typeface="Arial" pitchFamily="34" charset="0"/>
                <a:cs typeface="Arial" pitchFamily="34" charset="0"/>
              </a:rPr>
              <a:t>Όλες οι αποφάσεις του Προϊσταμένου είναι δεόντως αιτιολογημένες και γνωστοποιούνται γραπτώς στους αιτητές. </a:t>
            </a:r>
          </a:p>
          <a:p>
            <a:pPr lvl="0">
              <a:lnSpc>
                <a:spcPct val="80000"/>
              </a:lnSpc>
              <a:defRPr/>
            </a:pPr>
            <a:endParaRPr lang="el-GR" sz="1600" dirty="0">
              <a:latin typeface="Arial" pitchFamily="34" charset="0"/>
              <a:cs typeface="Arial" pitchFamily="34" charset="0"/>
            </a:endParaRPr>
          </a:p>
          <a:p>
            <a:pPr lvl="0">
              <a:lnSpc>
                <a:spcPct val="80000"/>
              </a:lnSpc>
              <a:defRPr/>
            </a:pPr>
            <a:r>
              <a:rPr lang="el-GR" sz="1600" dirty="0" smtClean="0">
                <a:latin typeface="Arial" pitchFamily="34" charset="0"/>
                <a:cs typeface="Arial" pitchFamily="34" charset="0"/>
              </a:rPr>
              <a:t>Αν η αίτηση απορριφθεί, ο </a:t>
            </a:r>
            <a:r>
              <a:rPr lang="el-GR" sz="1600" dirty="0" err="1" smtClean="0">
                <a:latin typeface="Arial" pitchFamily="34" charset="0"/>
                <a:cs typeface="Arial" pitchFamily="34" charset="0"/>
              </a:rPr>
              <a:t>αιτητής</a:t>
            </a:r>
            <a:r>
              <a:rPr lang="el-GR" sz="1600" dirty="0" smtClean="0">
                <a:latin typeface="Arial" pitchFamily="34" charset="0"/>
                <a:cs typeface="Arial" pitchFamily="34" charset="0"/>
              </a:rPr>
              <a:t> πληροφορείται γραπτώς από τον Προϊστάμενο για την δυνατότητα (α) άσκησης διοικητικής προσφυγής ενώπιον της Αναθεωρητικής Αρχής Προσφύγων, (β) απ’ ευθείας προσφυγής στο Διοικητικό Δικαστήριο με βάση το Άρθρο 146 του Συντάγματος. Πληροφορείται επίσης και για τα χρονικά πλαίσια μέσα στα οποία μπορεί να ασκήσει τις εν λόγω προσφυγές (στις 21/07/2015 δημοσιεύτηκε στην Επίσημη Εφημερίδα της Δημοκρατίας ο «Περί Διοικητικού Δικαστηρίου Νόμος». Το νέο Διοικητικό Δικαστήριο θα επιλαμβάνεται, μεταξύ άλλων, και προσφυγών κατά αποφάσεων του Προϊσταμένου της Υπηρεσίας Ασύλου. Το δικαστήριο αυτό θα εξετάζει όχι μόνο την νομιμότητα, όπως έπραττε το Ανώτατο Δικαστήριο μέχρι σήμερα, αλλά και την ουσία-έλεγχος σκοπιμότητας). </a:t>
            </a:r>
            <a:endParaRPr lang="en-US" sz="1600" dirty="0" smtClean="0">
              <a:latin typeface="Arial" pitchFamily="34" charset="0"/>
              <a:cs typeface="Arial" pitchFamily="34" charset="0"/>
            </a:endParaRPr>
          </a:p>
          <a:p>
            <a:endParaRPr lang="en-US" sz="1600" dirty="0"/>
          </a:p>
          <a:p>
            <a:pPr>
              <a:buNone/>
            </a:pPr>
            <a:r>
              <a:rPr lang="el-GR" sz="1600" b="1" dirty="0" smtClean="0"/>
              <a:t>		</a:t>
            </a:r>
          </a:p>
          <a:p>
            <a:pPr>
              <a:buNone/>
            </a:pPr>
            <a:endParaRPr lang="el-GR" sz="1900" b="1" u="sng" dirty="0"/>
          </a:p>
          <a:p>
            <a:pPr>
              <a:buNone/>
            </a:pPr>
            <a:endParaRPr lang="el-GR" sz="1900" b="1" u="sng" dirty="0" smtClean="0"/>
          </a:p>
          <a:p>
            <a:pPr>
              <a:buNone/>
            </a:pPr>
            <a:endParaRPr lang="el-GR" sz="1900" b="1" u="sng" dirty="0"/>
          </a:p>
          <a:p>
            <a:pPr>
              <a:buNone/>
            </a:pPr>
            <a:endParaRPr lang="el-GR" sz="1900" b="1" u="sng" dirty="0" smtClean="0"/>
          </a:p>
        </p:txBody>
      </p:sp>
      <p:sp>
        <p:nvSpPr>
          <p:cNvPr id="3" name="Rectangle 2"/>
          <p:cNvSpPr/>
          <p:nvPr/>
        </p:nvSpPr>
        <p:spPr>
          <a:xfrm>
            <a:off x="1907704" y="188640"/>
            <a:ext cx="5855990" cy="830997"/>
          </a:xfrm>
          <a:prstGeom prst="rect">
            <a:avLst/>
          </a:prstGeom>
        </p:spPr>
        <p:txBody>
          <a:bodyPr wrap="square">
            <a:spAutoFit/>
          </a:bodyPr>
          <a:lstStyle/>
          <a:p>
            <a:pPr lvl="0" algn="ctr">
              <a:spcBef>
                <a:spcPts val="600"/>
              </a:spcBef>
              <a:buClr>
                <a:srgbClr val="727CA3"/>
              </a:buClr>
              <a:buSzPct val="76000"/>
            </a:pPr>
            <a:r>
              <a:rPr lang="el-GR" sz="2400" b="1" dirty="0">
                <a:solidFill>
                  <a:prstClr val="black"/>
                </a:solidFill>
                <a:latin typeface="Arial" pitchFamily="34" charset="0"/>
                <a:cs typeface="Arial" pitchFamily="34" charset="0"/>
              </a:rPr>
              <a:t>ΔΙΑΔΙΚΑΣΙΑ ΕΞΕΤΑΣΗΣ ΑΙΤΗΜΑΤΟΣ ΑΣΥΛΟΥ</a:t>
            </a:r>
          </a:p>
        </p:txBody>
      </p:sp>
    </p:spTree>
    <p:extLst>
      <p:ext uri="{BB962C8B-B14F-4D97-AF65-F5344CB8AC3E}">
        <p14:creationId xmlns:p14="http://schemas.microsoft.com/office/powerpoint/2010/main" val="17368233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908720"/>
            <a:ext cx="7550224" cy="5760640"/>
          </a:xfrm>
        </p:spPr>
        <p:txBody>
          <a:bodyPr/>
          <a:lstStyle/>
          <a:p>
            <a:pPr>
              <a:buNone/>
            </a:pPr>
            <a:endParaRPr lang="en-US" sz="2800" b="1" u="sng" dirty="0" smtClean="0"/>
          </a:p>
          <a:p>
            <a:pPr>
              <a:buNone/>
            </a:pPr>
            <a:r>
              <a:rPr lang="el-GR" sz="2800" b="1" u="sng" dirty="0" smtClean="0">
                <a:latin typeface="Arial" pitchFamily="34" charset="0"/>
                <a:cs typeface="Arial" pitchFamily="34" charset="0"/>
              </a:rPr>
              <a:t>Αναθεωρητική Αρχή Προσφύγων</a:t>
            </a:r>
          </a:p>
          <a:p>
            <a:r>
              <a:rPr lang="el-GR" dirty="0" smtClean="0">
                <a:latin typeface="Arial" pitchFamily="34" charset="0"/>
                <a:cs typeface="Arial" pitchFamily="34" charset="0"/>
              </a:rPr>
              <a:t>Εξέταση διοικητικής προσφυγής εναντίον απόφασης της Υπηρεσίας Ασύλου</a:t>
            </a:r>
          </a:p>
          <a:p>
            <a:endParaRPr lang="el-GR" sz="2000" dirty="0" smtClean="0">
              <a:latin typeface="Arial" pitchFamily="34" charset="0"/>
              <a:cs typeface="Arial" pitchFamily="34" charset="0"/>
            </a:endParaRPr>
          </a:p>
          <a:p>
            <a:pPr>
              <a:buNone/>
            </a:pPr>
            <a:endParaRPr lang="el-GR" sz="2000" dirty="0" smtClean="0">
              <a:latin typeface="Arial" pitchFamily="34" charset="0"/>
              <a:cs typeface="Arial" pitchFamily="34" charset="0"/>
            </a:endParaRPr>
          </a:p>
          <a:p>
            <a:endParaRPr lang="el-GR" sz="2000" dirty="0" smtClean="0">
              <a:latin typeface="Arial" pitchFamily="34" charset="0"/>
              <a:cs typeface="Arial" pitchFamily="34" charset="0"/>
            </a:endParaRPr>
          </a:p>
          <a:p>
            <a:pPr>
              <a:buNone/>
            </a:pPr>
            <a:r>
              <a:rPr lang="el-GR" sz="2800" b="1" u="sng" dirty="0" smtClean="0">
                <a:latin typeface="Arial" pitchFamily="34" charset="0"/>
                <a:cs typeface="Arial" pitchFamily="34" charset="0"/>
              </a:rPr>
              <a:t>Διοικητικό Δικαστήριο</a:t>
            </a:r>
          </a:p>
          <a:p>
            <a:r>
              <a:rPr lang="el-GR" dirty="0" smtClean="0">
                <a:latin typeface="Arial" pitchFamily="34" charset="0"/>
                <a:cs typeface="Arial" pitchFamily="34" charset="0"/>
              </a:rPr>
              <a:t>Εξέταση προσφυγών εναντίον αποφάσεων των διοικητικών οργάνων δυνάμει του Άρθρου 146 του Συντάγματος (έλεγχος νομιμότητας και σκοπιμότητας)</a:t>
            </a:r>
            <a:endParaRPr lang="en-US" dirty="0">
              <a:latin typeface="Arial" pitchFamily="34" charset="0"/>
              <a:cs typeface="Arial" pitchFamily="34" charset="0"/>
            </a:endParaRPr>
          </a:p>
        </p:txBody>
      </p:sp>
      <p:sp>
        <p:nvSpPr>
          <p:cNvPr id="3" name="Rectangle 2"/>
          <p:cNvSpPr/>
          <p:nvPr/>
        </p:nvSpPr>
        <p:spPr>
          <a:xfrm>
            <a:off x="1907704" y="188640"/>
            <a:ext cx="5855990" cy="830997"/>
          </a:xfrm>
          <a:prstGeom prst="rect">
            <a:avLst/>
          </a:prstGeom>
        </p:spPr>
        <p:txBody>
          <a:bodyPr wrap="square">
            <a:spAutoFit/>
          </a:bodyPr>
          <a:lstStyle/>
          <a:p>
            <a:pPr lvl="0" algn="ctr">
              <a:spcBef>
                <a:spcPts val="600"/>
              </a:spcBef>
              <a:buClr>
                <a:srgbClr val="727CA3"/>
              </a:buClr>
              <a:buSzPct val="76000"/>
            </a:pPr>
            <a:r>
              <a:rPr lang="el-GR" sz="2400" b="1" dirty="0">
                <a:solidFill>
                  <a:prstClr val="black"/>
                </a:solidFill>
                <a:latin typeface="Arial" pitchFamily="34" charset="0"/>
                <a:cs typeface="Arial" pitchFamily="34" charset="0"/>
              </a:rPr>
              <a:t>ΔΙΑΔΙΚΑΣΙΑ ΕΞΕΤΑΣΗΣ ΑΙΤΗΜΑΤΟΣ ΑΣΥΛΟΥ</a:t>
            </a:r>
          </a:p>
        </p:txBody>
      </p:sp>
    </p:spTree>
    <p:extLst>
      <p:ext uri="{BB962C8B-B14F-4D97-AF65-F5344CB8AC3E}">
        <p14:creationId xmlns:p14="http://schemas.microsoft.com/office/powerpoint/2010/main" val="19693077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908720"/>
            <a:ext cx="7550224" cy="5760640"/>
          </a:xfrm>
        </p:spPr>
        <p:txBody>
          <a:bodyPr/>
          <a:lstStyle/>
          <a:p>
            <a:pPr>
              <a:buNone/>
            </a:pPr>
            <a:endParaRPr lang="en-US" sz="2800" b="1" u="sng" dirty="0" smtClean="0"/>
          </a:p>
          <a:p>
            <a:pPr lvl="1">
              <a:lnSpc>
                <a:spcPct val="90000"/>
              </a:lnSpc>
              <a:defRPr/>
            </a:pPr>
            <a:r>
              <a:rPr lang="el-GR" sz="2400" dirty="0" smtClean="0">
                <a:solidFill>
                  <a:schemeClr val="tx1"/>
                </a:solidFill>
                <a:latin typeface="Arial" pitchFamily="34" charset="0"/>
                <a:cs typeface="Arial" pitchFamily="34" charset="0"/>
              </a:rPr>
              <a:t>Δωρεάν </a:t>
            </a:r>
            <a:r>
              <a:rPr lang="el-GR" sz="2400" dirty="0">
                <a:solidFill>
                  <a:schemeClr val="tx1"/>
                </a:solidFill>
                <a:latin typeface="Arial" pitchFamily="34" charset="0"/>
                <a:cs typeface="Arial" pitchFamily="34" charset="0"/>
              </a:rPr>
              <a:t>βοήθεια διερμηνέα</a:t>
            </a:r>
          </a:p>
          <a:p>
            <a:pPr lvl="1">
              <a:lnSpc>
                <a:spcPct val="90000"/>
              </a:lnSpc>
              <a:defRPr/>
            </a:pPr>
            <a:endParaRPr lang="en-US" sz="2400" dirty="0">
              <a:solidFill>
                <a:schemeClr val="tx1"/>
              </a:solidFill>
              <a:latin typeface="Arial" pitchFamily="34" charset="0"/>
              <a:cs typeface="Arial" pitchFamily="34" charset="0"/>
            </a:endParaRPr>
          </a:p>
          <a:p>
            <a:pPr lvl="1">
              <a:lnSpc>
                <a:spcPct val="90000"/>
              </a:lnSpc>
              <a:defRPr/>
            </a:pPr>
            <a:r>
              <a:rPr lang="el-GR" sz="2400" dirty="0">
                <a:solidFill>
                  <a:schemeClr val="tx1"/>
                </a:solidFill>
                <a:latin typeface="Arial" pitchFamily="34" charset="0"/>
                <a:cs typeface="Arial" pitchFamily="34" charset="0"/>
              </a:rPr>
              <a:t>Να καλέσει δικηγόρο ή</a:t>
            </a:r>
            <a:r>
              <a:rPr lang="en-US" sz="2400" dirty="0">
                <a:solidFill>
                  <a:schemeClr val="tx1"/>
                </a:solidFill>
                <a:latin typeface="Arial" pitchFamily="34" charset="0"/>
                <a:cs typeface="Arial" pitchFamily="34" charset="0"/>
              </a:rPr>
              <a:t> </a:t>
            </a:r>
            <a:r>
              <a:rPr lang="el-GR" sz="2400" dirty="0">
                <a:solidFill>
                  <a:schemeClr val="tx1"/>
                </a:solidFill>
                <a:latin typeface="Arial" pitchFamily="34" charset="0"/>
                <a:cs typeface="Arial" pitchFamily="34" charset="0"/>
              </a:rPr>
              <a:t> νομικό σύμβουλο για να τον βοηθήσει κατά την διάρκεια της όλης διαδικασίας</a:t>
            </a:r>
          </a:p>
          <a:p>
            <a:pPr lvl="1">
              <a:lnSpc>
                <a:spcPct val="90000"/>
              </a:lnSpc>
              <a:defRPr/>
            </a:pPr>
            <a:endParaRPr lang="en-US" sz="2400" dirty="0">
              <a:solidFill>
                <a:schemeClr val="tx1"/>
              </a:solidFill>
              <a:latin typeface="Arial" pitchFamily="34" charset="0"/>
              <a:cs typeface="Arial" pitchFamily="34" charset="0"/>
            </a:endParaRPr>
          </a:p>
          <a:p>
            <a:pPr lvl="1">
              <a:lnSpc>
                <a:spcPct val="90000"/>
              </a:lnSpc>
              <a:defRPr/>
            </a:pPr>
            <a:r>
              <a:rPr lang="el-GR" sz="2400" dirty="0">
                <a:solidFill>
                  <a:schemeClr val="tx1"/>
                </a:solidFill>
                <a:latin typeface="Arial" pitchFamily="34" charset="0"/>
                <a:cs typeface="Arial" pitchFamily="34" charset="0"/>
              </a:rPr>
              <a:t>Να επικοινωνεί με τον εκπρόσωπο της Υπάτης Αρμοστείας των Ηνωμένων Εθνών για τους πρόσφυγες </a:t>
            </a:r>
          </a:p>
          <a:p>
            <a:pPr lvl="1">
              <a:lnSpc>
                <a:spcPct val="90000"/>
              </a:lnSpc>
              <a:defRPr/>
            </a:pPr>
            <a:endParaRPr lang="el-GR" sz="2400" dirty="0">
              <a:solidFill>
                <a:schemeClr val="tx1"/>
              </a:solidFill>
              <a:latin typeface="Arial" pitchFamily="34" charset="0"/>
              <a:cs typeface="Arial" pitchFamily="34" charset="0"/>
            </a:endParaRPr>
          </a:p>
          <a:p>
            <a:pPr lvl="1">
              <a:lnSpc>
                <a:spcPct val="90000"/>
              </a:lnSpc>
              <a:defRPr/>
            </a:pPr>
            <a:r>
              <a:rPr lang="el-GR" sz="2400" dirty="0">
                <a:solidFill>
                  <a:schemeClr val="tx1"/>
                </a:solidFill>
                <a:latin typeface="Arial" pitchFamily="34" charset="0"/>
                <a:cs typeface="Arial" pitchFamily="34" charset="0"/>
              </a:rPr>
              <a:t>Να επικοινωνεί με άλλες οργανώσεις που ασχολούνται με τους πρόσφυγες.</a:t>
            </a:r>
            <a:endParaRPr lang="en-US" sz="2400" dirty="0">
              <a:solidFill>
                <a:schemeClr val="tx1"/>
              </a:solidFill>
              <a:latin typeface="Arial" pitchFamily="34" charset="0"/>
              <a:cs typeface="Arial" pitchFamily="34" charset="0"/>
            </a:endParaRPr>
          </a:p>
        </p:txBody>
      </p:sp>
      <p:sp>
        <p:nvSpPr>
          <p:cNvPr id="3" name="Rectangle 2"/>
          <p:cNvSpPr/>
          <p:nvPr/>
        </p:nvSpPr>
        <p:spPr>
          <a:xfrm>
            <a:off x="1907704" y="188640"/>
            <a:ext cx="5855990" cy="830997"/>
          </a:xfrm>
          <a:prstGeom prst="rect">
            <a:avLst/>
          </a:prstGeom>
        </p:spPr>
        <p:txBody>
          <a:bodyPr wrap="square">
            <a:spAutoFit/>
          </a:bodyPr>
          <a:lstStyle/>
          <a:p>
            <a:pPr lvl="0" algn="ctr">
              <a:spcBef>
                <a:spcPts val="600"/>
              </a:spcBef>
              <a:buClr>
                <a:srgbClr val="727CA3"/>
              </a:buClr>
              <a:buSzPct val="76000"/>
            </a:pPr>
            <a:r>
              <a:rPr lang="el-GR" sz="2400" b="1" dirty="0">
                <a:solidFill>
                  <a:prstClr val="black"/>
                </a:solidFill>
                <a:latin typeface="Arial" pitchFamily="34" charset="0"/>
                <a:cs typeface="Arial" pitchFamily="34" charset="0"/>
              </a:rPr>
              <a:t>Δικαιώματα </a:t>
            </a:r>
            <a:r>
              <a:rPr lang="el-GR" sz="2400" b="1" dirty="0" err="1">
                <a:solidFill>
                  <a:prstClr val="black"/>
                </a:solidFill>
                <a:latin typeface="Arial" pitchFamily="34" charset="0"/>
                <a:cs typeface="Arial" pitchFamily="34" charset="0"/>
              </a:rPr>
              <a:t>αιτητή</a:t>
            </a:r>
            <a:r>
              <a:rPr lang="el-GR" sz="2400" b="1" dirty="0">
                <a:solidFill>
                  <a:prstClr val="black"/>
                </a:solidFill>
                <a:latin typeface="Arial" pitchFamily="34" charset="0"/>
                <a:cs typeface="Arial" pitchFamily="34" charset="0"/>
              </a:rPr>
              <a:t> κατά τη διαδικασία </a:t>
            </a:r>
            <a:r>
              <a:rPr lang="el-GR" sz="2400" b="1" dirty="0" smtClean="0">
                <a:solidFill>
                  <a:prstClr val="black"/>
                </a:solidFill>
                <a:latin typeface="Arial" pitchFamily="34" charset="0"/>
                <a:cs typeface="Arial" pitchFamily="34" charset="0"/>
              </a:rPr>
              <a:t>εξέτασης</a:t>
            </a:r>
            <a:endParaRPr lang="el-GR" sz="24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0384350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800100"/>
            <a:ext cx="8928992" cy="5869260"/>
          </a:xfrm>
        </p:spPr>
        <p:txBody>
          <a:bodyPr>
            <a:normAutofit lnSpcReduction="10000"/>
          </a:bodyPr>
          <a:lstStyle/>
          <a:p>
            <a:pPr marL="0" indent="0">
              <a:buNone/>
            </a:pPr>
            <a:endParaRPr lang="el-GR" dirty="0" smtClean="0"/>
          </a:p>
          <a:p>
            <a:r>
              <a:rPr lang="el-GR" dirty="0" smtClean="0">
                <a:latin typeface="Arial" pitchFamily="34" charset="0"/>
                <a:cs typeface="Arial" pitchFamily="34" charset="0"/>
              </a:rPr>
              <a:t>Ευθύνη </a:t>
            </a:r>
            <a:r>
              <a:rPr lang="el-GR" dirty="0">
                <a:latin typeface="Arial" pitchFamily="34" charset="0"/>
                <a:cs typeface="Arial" pitchFamily="34" charset="0"/>
              </a:rPr>
              <a:t>και αρμοδιότητα των Υπηρεσιών Κοινωνικής </a:t>
            </a:r>
            <a:r>
              <a:rPr lang="el-GR" dirty="0" smtClean="0">
                <a:latin typeface="Arial" pitchFamily="34" charset="0"/>
                <a:cs typeface="Arial" pitchFamily="34" charset="0"/>
              </a:rPr>
              <a:t>Ευημερίας οι οποίες λειτουργούν ως κηδεμόνας, εκπρόσωπος και συνδρομητής του ασυνόδευτου ανήλικου κατά την εξέταση της αίτησης η οποία διεξάγεται από ειδικά καταρτισμένο λειτουργό της Υπηρεσίας Ασύλου</a:t>
            </a:r>
          </a:p>
          <a:p>
            <a:r>
              <a:rPr lang="el-GR" sz="2600" dirty="0" smtClean="0">
                <a:latin typeface="Arial" pitchFamily="34" charset="0"/>
                <a:cs typeface="Arial" pitchFamily="34" charset="0"/>
              </a:rPr>
              <a:t>Διαδικασία διακρίβωσης ηλικίας ασυνόδευτων </a:t>
            </a:r>
          </a:p>
          <a:p>
            <a:pPr marL="329184" lvl="1" indent="0">
              <a:buNone/>
            </a:pPr>
            <a:r>
              <a:rPr lang="el-GR" sz="2600" dirty="0" smtClean="0">
                <a:solidFill>
                  <a:schemeClr val="tx1"/>
                </a:solidFill>
                <a:latin typeface="Arial" pitchFamily="34" charset="0"/>
                <a:cs typeface="Arial" pitchFamily="34" charset="0"/>
              </a:rPr>
              <a:t>Ανήλικων</a:t>
            </a:r>
            <a:r>
              <a:rPr lang="en-US" sz="2600" dirty="0" smtClean="0">
                <a:solidFill>
                  <a:schemeClr val="tx1"/>
                </a:solidFill>
                <a:latin typeface="Arial" pitchFamily="34" charset="0"/>
                <a:cs typeface="Arial" pitchFamily="34" charset="0"/>
              </a:rPr>
              <a:t> (</a:t>
            </a:r>
            <a:r>
              <a:rPr lang="en-GB" sz="2600" dirty="0" smtClean="0">
                <a:solidFill>
                  <a:schemeClr val="tx1"/>
                </a:solidFill>
                <a:latin typeface="Arial" pitchFamily="34" charset="0"/>
                <a:cs typeface="Arial" pitchFamily="34" charset="0"/>
              </a:rPr>
              <a:t>Age Assessment)</a:t>
            </a:r>
            <a:endParaRPr lang="el-GR" dirty="0">
              <a:solidFill>
                <a:schemeClr val="tx1"/>
              </a:solidFill>
              <a:latin typeface="Arial" pitchFamily="34" charset="0"/>
              <a:cs typeface="Arial" pitchFamily="34" charset="0"/>
            </a:endParaRPr>
          </a:p>
          <a:p>
            <a:r>
              <a:rPr lang="el-GR" dirty="0" smtClean="0">
                <a:latin typeface="Arial" pitchFamily="34" charset="0"/>
                <a:cs typeface="Arial" pitchFamily="34" charset="0"/>
              </a:rPr>
              <a:t>Φιλοξενούνται</a:t>
            </a:r>
            <a:r>
              <a:rPr lang="en-GB" dirty="0" smtClean="0">
                <a:latin typeface="Arial" pitchFamily="34" charset="0"/>
                <a:cs typeface="Arial" pitchFamily="34" charset="0"/>
              </a:rPr>
              <a:t>:</a:t>
            </a:r>
            <a:endParaRPr lang="el-GR" dirty="0">
              <a:latin typeface="Arial" pitchFamily="34" charset="0"/>
              <a:cs typeface="Arial" pitchFamily="34" charset="0"/>
            </a:endParaRPr>
          </a:p>
          <a:p>
            <a:pPr lvl="1"/>
            <a:r>
              <a:rPr lang="el-GR" dirty="0">
                <a:solidFill>
                  <a:schemeClr val="tx1"/>
                </a:solidFill>
                <a:latin typeface="Arial" pitchFamily="34" charset="0"/>
                <a:cs typeface="Arial" pitchFamily="34" charset="0"/>
              </a:rPr>
              <a:t>από ενήλικους συγγενείς ή</a:t>
            </a:r>
          </a:p>
          <a:p>
            <a:pPr lvl="1"/>
            <a:r>
              <a:rPr lang="el-GR" dirty="0">
                <a:solidFill>
                  <a:schemeClr val="tx1"/>
                </a:solidFill>
                <a:latin typeface="Arial" pitchFamily="34" charset="0"/>
                <a:cs typeface="Arial" pitchFamily="34" charset="0"/>
              </a:rPr>
              <a:t>από ανάδοχο οικογένεια ή</a:t>
            </a:r>
          </a:p>
          <a:p>
            <a:pPr lvl="1"/>
            <a:r>
              <a:rPr lang="el-GR" dirty="0">
                <a:solidFill>
                  <a:schemeClr val="tx1"/>
                </a:solidFill>
                <a:latin typeface="Arial" pitchFamily="34" charset="0"/>
                <a:cs typeface="Arial" pitchFamily="34" charset="0"/>
              </a:rPr>
              <a:t>σε κέντρα φιλοξενίας </a:t>
            </a:r>
            <a:r>
              <a:rPr lang="el-GR" dirty="0" smtClean="0">
                <a:solidFill>
                  <a:schemeClr val="tx1"/>
                </a:solidFill>
                <a:latin typeface="Arial" pitchFamily="34" charset="0"/>
                <a:cs typeface="Arial" pitchFamily="34" charset="0"/>
              </a:rPr>
              <a:t>όταν υπάρχουν</a:t>
            </a:r>
            <a:r>
              <a:rPr lang="en-US" dirty="0" smtClean="0">
                <a:solidFill>
                  <a:schemeClr val="tx1"/>
                </a:solidFill>
                <a:latin typeface="Arial" pitchFamily="34" charset="0"/>
                <a:cs typeface="Arial" pitchFamily="34" charset="0"/>
              </a:rPr>
              <a:t> </a:t>
            </a:r>
            <a:r>
              <a:rPr lang="el-GR" u="sng" dirty="0" smtClean="0">
                <a:solidFill>
                  <a:schemeClr val="tx1"/>
                </a:solidFill>
                <a:latin typeface="Arial" pitchFamily="34" charset="0"/>
                <a:cs typeface="Arial" pitchFamily="34" charset="0"/>
              </a:rPr>
              <a:t>ειδικές</a:t>
            </a:r>
            <a:endParaRPr lang="en-US" u="sng" dirty="0" smtClean="0">
              <a:solidFill>
                <a:schemeClr val="tx1"/>
              </a:solidFill>
              <a:latin typeface="Arial" pitchFamily="34" charset="0"/>
              <a:cs typeface="Arial" pitchFamily="34" charset="0"/>
            </a:endParaRPr>
          </a:p>
          <a:p>
            <a:pPr marL="274320" lvl="1" indent="0">
              <a:buNone/>
            </a:pPr>
            <a:r>
              <a:rPr lang="en-US" dirty="0">
                <a:solidFill>
                  <a:schemeClr val="tx1"/>
                </a:solidFill>
                <a:latin typeface="Arial" pitchFamily="34" charset="0"/>
                <a:cs typeface="Arial" pitchFamily="34" charset="0"/>
              </a:rPr>
              <a:t> </a:t>
            </a:r>
            <a:r>
              <a:rPr lang="en-US" dirty="0" smtClean="0">
                <a:solidFill>
                  <a:schemeClr val="tx1"/>
                </a:solidFill>
                <a:latin typeface="Arial" pitchFamily="34" charset="0"/>
                <a:cs typeface="Arial" pitchFamily="34" charset="0"/>
              </a:rPr>
              <a:t>   </a:t>
            </a:r>
            <a:r>
              <a:rPr lang="el-GR" u="sng" dirty="0" smtClean="0">
                <a:solidFill>
                  <a:schemeClr val="tx1"/>
                </a:solidFill>
                <a:latin typeface="Arial" pitchFamily="34" charset="0"/>
                <a:cs typeface="Arial" pitchFamily="34" charset="0"/>
              </a:rPr>
              <a:t>ρυθμίσεις </a:t>
            </a:r>
            <a:r>
              <a:rPr lang="el-GR" dirty="0">
                <a:solidFill>
                  <a:schemeClr val="tx1"/>
                </a:solidFill>
                <a:latin typeface="Arial" pitchFamily="34" charset="0"/>
                <a:cs typeface="Arial" pitchFamily="34" charset="0"/>
              </a:rPr>
              <a:t>για </a:t>
            </a:r>
            <a:r>
              <a:rPr lang="el-GR" dirty="0" smtClean="0">
                <a:solidFill>
                  <a:schemeClr val="tx1"/>
                </a:solidFill>
                <a:latin typeface="Arial" pitchFamily="34" charset="0"/>
                <a:cs typeface="Arial" pitchFamily="34" charset="0"/>
              </a:rPr>
              <a:t>ανηλίκους</a:t>
            </a:r>
          </a:p>
          <a:p>
            <a:endParaRPr lang="en-GB" dirty="0"/>
          </a:p>
        </p:txBody>
      </p:sp>
      <p:sp>
        <p:nvSpPr>
          <p:cNvPr id="5" name="Rectangle 4"/>
          <p:cNvSpPr/>
          <p:nvPr/>
        </p:nvSpPr>
        <p:spPr>
          <a:xfrm>
            <a:off x="1475656" y="171421"/>
            <a:ext cx="6189935" cy="492443"/>
          </a:xfrm>
          <a:prstGeom prst="rect">
            <a:avLst/>
          </a:prstGeom>
        </p:spPr>
        <p:txBody>
          <a:bodyPr wrap="square">
            <a:spAutoFit/>
          </a:bodyPr>
          <a:lstStyle/>
          <a:p>
            <a:pPr lvl="0" algn="ctr">
              <a:spcBef>
                <a:spcPts val="600"/>
              </a:spcBef>
              <a:buClr>
                <a:srgbClr val="727CA3"/>
              </a:buClr>
              <a:buSzPct val="76000"/>
            </a:pPr>
            <a:r>
              <a:rPr lang="el-GR" sz="2600" b="1" dirty="0">
                <a:solidFill>
                  <a:prstClr val="black"/>
                </a:solidFill>
                <a:latin typeface="Arial" pitchFamily="34" charset="0"/>
                <a:cs typeface="Arial" pitchFamily="34" charset="0"/>
              </a:rPr>
              <a:t>ΑΣΥΝΟΔΕΥΤΟΙ ΑΝΗΛΙΚΟΙ</a:t>
            </a:r>
          </a:p>
        </p:txBody>
      </p:sp>
    </p:spTree>
    <p:extLst>
      <p:ext uri="{BB962C8B-B14F-4D97-AF65-F5344CB8AC3E}">
        <p14:creationId xmlns:p14="http://schemas.microsoft.com/office/powerpoint/2010/main" val="39498892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800100"/>
            <a:ext cx="8928992" cy="5869260"/>
          </a:xfrm>
        </p:spPr>
        <p:txBody>
          <a:bodyPr>
            <a:normAutofit/>
          </a:bodyPr>
          <a:lstStyle/>
          <a:p>
            <a:pPr marL="0" indent="0">
              <a:buNone/>
            </a:pPr>
            <a:endParaRPr lang="el-GR" dirty="0" smtClean="0">
              <a:latin typeface="Arial" pitchFamily="34" charset="0"/>
              <a:cs typeface="Arial" pitchFamily="34" charset="0"/>
            </a:endParaRPr>
          </a:p>
          <a:p>
            <a:r>
              <a:rPr lang="el-GR" dirty="0" smtClean="0">
                <a:latin typeface="Arial" pitchFamily="34" charset="0"/>
                <a:cs typeface="Arial" pitchFamily="34" charset="0"/>
              </a:rPr>
              <a:t>Οι συνεντεύξεις </a:t>
            </a:r>
            <a:r>
              <a:rPr lang="el-GR" dirty="0">
                <a:latin typeface="Arial" pitchFamily="34" charset="0"/>
                <a:cs typeface="Arial" pitchFamily="34" charset="0"/>
              </a:rPr>
              <a:t>κατά την εξέταση της αίτησης ασύλου, διεξάγονται μόνο στη παρουσία του εκπροσώπου του ασυνόδευτου ανήλικου και από λειτουργό ειδικά </a:t>
            </a:r>
            <a:r>
              <a:rPr lang="el-GR" dirty="0" smtClean="0">
                <a:latin typeface="Arial" pitchFamily="34" charset="0"/>
                <a:cs typeface="Arial" pitchFamily="34" charset="0"/>
              </a:rPr>
              <a:t>εκπαιδευμένο</a:t>
            </a:r>
          </a:p>
          <a:p>
            <a:endParaRPr lang="el-GR" dirty="0">
              <a:latin typeface="Arial" pitchFamily="34" charset="0"/>
              <a:cs typeface="Arial" pitchFamily="34" charset="0"/>
            </a:endParaRPr>
          </a:p>
          <a:p>
            <a:r>
              <a:rPr lang="el-GR" dirty="0">
                <a:latin typeface="Arial" pitchFamily="34" charset="0"/>
                <a:cs typeface="Arial" pitchFamily="34" charset="0"/>
              </a:rPr>
              <a:t>Ο νόμος επιτρέπει την ιατρική εξέταση για την διακρίβωση της ηλικίας του </a:t>
            </a:r>
            <a:r>
              <a:rPr lang="el-GR" dirty="0" smtClean="0">
                <a:latin typeface="Arial" pitchFamily="34" charset="0"/>
                <a:cs typeface="Arial" pitchFamily="34" charset="0"/>
              </a:rPr>
              <a:t>ανήλικου</a:t>
            </a:r>
          </a:p>
          <a:p>
            <a:endParaRPr lang="el-GR" dirty="0">
              <a:latin typeface="Arial" pitchFamily="34" charset="0"/>
              <a:cs typeface="Arial" pitchFamily="34" charset="0"/>
            </a:endParaRPr>
          </a:p>
          <a:p>
            <a:r>
              <a:rPr lang="el-GR" dirty="0">
                <a:latin typeface="Arial" pitchFamily="34" charset="0"/>
                <a:cs typeface="Arial" pitchFamily="34" charset="0"/>
              </a:rPr>
              <a:t>Δεν επιτρέπεται η κράτηση </a:t>
            </a:r>
            <a:r>
              <a:rPr lang="el-GR" dirty="0" smtClean="0">
                <a:latin typeface="Arial" pitchFamily="34" charset="0"/>
                <a:cs typeface="Arial" pitchFamily="34" charset="0"/>
              </a:rPr>
              <a:t>ανηλίκου</a:t>
            </a:r>
            <a:endParaRPr lang="el-GR" dirty="0">
              <a:latin typeface="Arial" pitchFamily="34" charset="0"/>
              <a:cs typeface="Arial" pitchFamily="34" charset="0"/>
            </a:endParaRPr>
          </a:p>
          <a:p>
            <a:endParaRPr lang="en-GB" dirty="0"/>
          </a:p>
        </p:txBody>
      </p:sp>
      <p:sp>
        <p:nvSpPr>
          <p:cNvPr id="5" name="Rectangle 4"/>
          <p:cNvSpPr/>
          <p:nvPr/>
        </p:nvSpPr>
        <p:spPr>
          <a:xfrm>
            <a:off x="1475656" y="171421"/>
            <a:ext cx="6189935" cy="492443"/>
          </a:xfrm>
          <a:prstGeom prst="rect">
            <a:avLst/>
          </a:prstGeom>
        </p:spPr>
        <p:txBody>
          <a:bodyPr wrap="square">
            <a:spAutoFit/>
          </a:bodyPr>
          <a:lstStyle/>
          <a:p>
            <a:pPr lvl="0" algn="ctr">
              <a:spcBef>
                <a:spcPts val="600"/>
              </a:spcBef>
              <a:buClr>
                <a:srgbClr val="727CA3"/>
              </a:buClr>
              <a:buSzPct val="76000"/>
            </a:pPr>
            <a:r>
              <a:rPr lang="el-GR" sz="2600" b="1" dirty="0">
                <a:solidFill>
                  <a:prstClr val="black"/>
                </a:solidFill>
                <a:latin typeface="Arial" pitchFamily="34" charset="0"/>
                <a:cs typeface="Arial" pitchFamily="34" charset="0"/>
              </a:rPr>
              <a:t>ΑΣΥΝΟΔΕΥΤΟΙ ΑΝΗΛΙΚΟΙ</a:t>
            </a:r>
          </a:p>
        </p:txBody>
      </p:sp>
    </p:spTree>
    <p:extLst>
      <p:ext uri="{BB962C8B-B14F-4D97-AF65-F5344CB8AC3E}">
        <p14:creationId xmlns:p14="http://schemas.microsoft.com/office/powerpoint/2010/main" val="35763925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052736"/>
            <a:ext cx="8280920" cy="5544616"/>
          </a:xfrm>
        </p:spPr>
        <p:txBody>
          <a:bodyPr>
            <a:normAutofit fontScale="85000" lnSpcReduction="10000"/>
          </a:bodyPr>
          <a:lstStyle/>
          <a:p>
            <a:pPr marL="0" indent="0" algn="ctr">
              <a:buNone/>
            </a:pPr>
            <a:endParaRPr lang="en-GB" dirty="0" smtClean="0">
              <a:latin typeface="Arial" pitchFamily="34" charset="0"/>
              <a:cs typeface="Arial" pitchFamily="34" charset="0"/>
            </a:endParaRPr>
          </a:p>
          <a:p>
            <a:r>
              <a:rPr lang="el-GR" dirty="0" smtClean="0">
                <a:latin typeface="Arial" pitchFamily="34" charset="0"/>
                <a:cs typeface="Arial" pitchFamily="34" charset="0"/>
              </a:rPr>
              <a:t>Οι </a:t>
            </a:r>
            <a:r>
              <a:rPr lang="el-GR" dirty="0" err="1" smtClean="0">
                <a:latin typeface="Arial" pitchFamily="34" charset="0"/>
                <a:cs typeface="Arial" pitchFamily="34" charset="0"/>
              </a:rPr>
              <a:t>αιτητές</a:t>
            </a:r>
            <a:r>
              <a:rPr lang="el-GR" dirty="0" smtClean="0">
                <a:latin typeface="Arial" pitchFamily="34" charset="0"/>
                <a:cs typeface="Arial" pitchFamily="34" charset="0"/>
              </a:rPr>
              <a:t> ασύλου έχουν το δικαίωμα να επιλέξουν τον τόπο διαμονής τους αφού ενημερώσουν επίσημα τις Αρχές, καθώς επίσης και να διακινούνται ελεύθερα στις ελεγχόμενες από την Κυβέρνηση της Δημοκρατίας περιοχές</a:t>
            </a:r>
            <a:endParaRPr lang="en-US" dirty="0" smtClean="0">
              <a:latin typeface="Arial" pitchFamily="34" charset="0"/>
              <a:cs typeface="Arial" pitchFamily="34" charset="0"/>
            </a:endParaRPr>
          </a:p>
          <a:p>
            <a:endParaRPr lang="en-GB" dirty="0">
              <a:latin typeface="Arial" pitchFamily="34" charset="0"/>
              <a:cs typeface="Arial" pitchFamily="34" charset="0"/>
            </a:endParaRPr>
          </a:p>
          <a:p>
            <a:r>
              <a:rPr lang="el-GR" dirty="0" smtClean="0">
                <a:latin typeface="Arial" pitchFamily="34" charset="0"/>
                <a:cs typeface="Arial" pitchFamily="34" charset="0"/>
              </a:rPr>
              <a:t>Οι αιτητές ασύλου έχουν το δικαίωμα πρόσβασης σε υλικές συνθήκες υποδοχής (στέγαση, ρουχισμός, τροφή, επίδομα για προσωπικά έξοδα)  και σε ιατροφαρμακευτική περίθαλψη</a:t>
            </a:r>
          </a:p>
          <a:p>
            <a:pPr marL="0" indent="0">
              <a:buNone/>
            </a:pPr>
            <a:endParaRPr lang="en-GB" dirty="0">
              <a:latin typeface="Arial" pitchFamily="34" charset="0"/>
              <a:cs typeface="Arial" pitchFamily="34" charset="0"/>
            </a:endParaRPr>
          </a:p>
          <a:p>
            <a:r>
              <a:rPr lang="el-GR" dirty="0" smtClean="0">
                <a:latin typeface="Arial" pitchFamily="34" charset="0"/>
                <a:cs typeface="Arial" pitchFamily="34" charset="0"/>
              </a:rPr>
              <a:t>Οι αιτητές ασύλου έχουν δικαίωμα πρόσβασης στην εργασία (σε συγκεκριμένους τομείς), 6 μήνες μετά την αίτηση τους για άσυλο</a:t>
            </a:r>
          </a:p>
          <a:p>
            <a:pPr>
              <a:buNone/>
            </a:pPr>
            <a:endParaRPr lang="el-GR" dirty="0" smtClean="0">
              <a:latin typeface="Arial" pitchFamily="34" charset="0"/>
              <a:cs typeface="Arial" pitchFamily="34" charset="0"/>
            </a:endParaRPr>
          </a:p>
          <a:p>
            <a:r>
              <a:rPr lang="el-GR" dirty="0" smtClean="0">
                <a:latin typeface="Arial" pitchFamily="34" charset="0"/>
                <a:cs typeface="Arial" pitchFamily="34" charset="0"/>
              </a:rPr>
              <a:t>Ανήλικοι αιτητές έχουν πρόσβαση στη δημόσια εκπαίδευση</a:t>
            </a:r>
          </a:p>
          <a:p>
            <a:pPr>
              <a:buNone/>
            </a:pPr>
            <a:endParaRPr lang="el-GR" dirty="0" smtClean="0"/>
          </a:p>
          <a:p>
            <a:endParaRPr lang="en-GB" dirty="0"/>
          </a:p>
        </p:txBody>
      </p:sp>
      <p:sp>
        <p:nvSpPr>
          <p:cNvPr id="3" name="Rectangle 2"/>
          <p:cNvSpPr/>
          <p:nvPr/>
        </p:nvSpPr>
        <p:spPr>
          <a:xfrm>
            <a:off x="1115616" y="188953"/>
            <a:ext cx="6894512" cy="892552"/>
          </a:xfrm>
          <a:prstGeom prst="rect">
            <a:avLst/>
          </a:prstGeom>
        </p:spPr>
        <p:txBody>
          <a:bodyPr wrap="square">
            <a:spAutoFit/>
          </a:bodyPr>
          <a:lstStyle/>
          <a:p>
            <a:pPr lvl="0" algn="ctr">
              <a:spcBef>
                <a:spcPts val="600"/>
              </a:spcBef>
              <a:buClr>
                <a:srgbClr val="727CA3"/>
              </a:buClr>
              <a:buSzPct val="76000"/>
            </a:pPr>
            <a:r>
              <a:rPr lang="el-GR" sz="2600" b="1" dirty="0" smtClean="0">
                <a:solidFill>
                  <a:prstClr val="black"/>
                </a:solidFill>
                <a:latin typeface="Arial" pitchFamily="34" charset="0"/>
                <a:cs typeface="Arial" pitchFamily="34" charset="0"/>
              </a:rPr>
              <a:t>ΔΙΚΑΙΩΜΑΤΑ ΑΙΤΗΤΩΝ - ΣΥΝΘΗΚΕΣ ΥΠΟΔΟΧΗΣ</a:t>
            </a:r>
            <a:endParaRPr lang="en-US" sz="26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7521052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1124744"/>
            <a:ext cx="7766248" cy="4864981"/>
          </a:xfrm>
        </p:spPr>
        <p:txBody>
          <a:bodyPr>
            <a:normAutofit fontScale="92500" lnSpcReduction="20000"/>
          </a:bodyPr>
          <a:lstStyle/>
          <a:p>
            <a:endParaRPr lang="en-GB" dirty="0" smtClean="0">
              <a:latin typeface="Arial" pitchFamily="34" charset="0"/>
              <a:cs typeface="Arial" pitchFamily="34" charset="0"/>
            </a:endParaRPr>
          </a:p>
          <a:p>
            <a:r>
              <a:rPr lang="el-GR" dirty="0" smtClean="0">
                <a:latin typeface="Arial" pitchFamily="34" charset="0"/>
                <a:cs typeface="Arial" pitchFamily="34" charset="0"/>
              </a:rPr>
              <a:t>Στο παρόν στάδιο λειτουργεί ένα κέντρο γενικής φιλοξενίας αιτητών ασύλου, κάτω από την εποπτεία της Υπηρεσίας Ασύλου</a:t>
            </a:r>
            <a:endParaRPr lang="en-US" dirty="0">
              <a:latin typeface="Arial" pitchFamily="34" charset="0"/>
              <a:cs typeface="Arial" pitchFamily="34" charset="0"/>
            </a:endParaRPr>
          </a:p>
          <a:p>
            <a:endParaRPr lang="en-US" dirty="0">
              <a:latin typeface="Arial" pitchFamily="34" charset="0"/>
              <a:cs typeface="Arial" pitchFamily="34" charset="0"/>
            </a:endParaRPr>
          </a:p>
          <a:p>
            <a:r>
              <a:rPr lang="el-GR" dirty="0" smtClean="0">
                <a:latin typeface="Arial" pitchFamily="34" charset="0"/>
                <a:cs typeface="Arial" pitchFamily="34" charset="0"/>
              </a:rPr>
              <a:t>Το Κέντρο στην Κοφίνου, λειτουργεί από το 2004 και έχει τη δυνατότητα φιλοξενίας μέχρι 400 άτομα, </a:t>
            </a:r>
            <a:r>
              <a:rPr lang="en-US" dirty="0" smtClean="0">
                <a:latin typeface="Arial" pitchFamily="34" charset="0"/>
                <a:cs typeface="Arial" pitchFamily="34" charset="0"/>
              </a:rPr>
              <a:t>(</a:t>
            </a:r>
            <a:r>
              <a:rPr lang="el-GR" dirty="0" smtClean="0">
                <a:latin typeface="Arial" pitchFamily="34" charset="0"/>
                <a:cs typeface="Arial" pitchFamily="34" charset="0"/>
              </a:rPr>
              <a:t>έχει επεκταθεί πρόσφατα με χρηματοδότηση από ΕΕ</a:t>
            </a:r>
            <a:r>
              <a:rPr lang="en-US" dirty="0" smtClean="0">
                <a:latin typeface="Arial" pitchFamily="34" charset="0"/>
                <a:cs typeface="Arial" pitchFamily="34" charset="0"/>
              </a:rPr>
              <a:t>)</a:t>
            </a:r>
            <a:endParaRPr lang="en-US" dirty="0">
              <a:latin typeface="Arial" pitchFamily="34" charset="0"/>
              <a:cs typeface="Arial" pitchFamily="34" charset="0"/>
            </a:endParaRPr>
          </a:p>
          <a:p>
            <a:endParaRPr lang="en-US" dirty="0">
              <a:latin typeface="Arial" pitchFamily="34" charset="0"/>
              <a:cs typeface="Arial" pitchFamily="34" charset="0"/>
            </a:endParaRPr>
          </a:p>
          <a:p>
            <a:r>
              <a:rPr lang="el-GR" dirty="0" smtClean="0">
                <a:latin typeface="Arial" pitchFamily="34" charset="0"/>
                <a:cs typeface="Arial" pitchFamily="34" charset="0"/>
              </a:rPr>
              <a:t>Η Υπηρεσία Ασύλου, έχει δημιουργήσει επίσης, με χρηματοδότηση από ταμεία της ΕΕ, ένα προσωρινό ανοικτό κέντρο υποδοχής ατόμων που πιθανόν να χρήζουν διεθνούς προστασίας σε περιπτώσεις μαζικής εισροής (</a:t>
            </a:r>
            <a:r>
              <a:rPr lang="el-GR" dirty="0" err="1" smtClean="0">
                <a:latin typeface="Arial" pitchFamily="34" charset="0"/>
                <a:cs typeface="Arial" pitchFamily="34" charset="0"/>
              </a:rPr>
              <a:t>Κοκκινοτριμιθιά</a:t>
            </a:r>
            <a:r>
              <a:rPr lang="el-GR" dirty="0" smtClean="0">
                <a:latin typeface="Arial" pitchFamily="34" charset="0"/>
                <a:cs typeface="Arial" pitchFamily="34" charset="0"/>
              </a:rPr>
              <a:t>)</a:t>
            </a:r>
            <a:endParaRPr lang="en-US" dirty="0">
              <a:latin typeface="Arial" pitchFamily="34" charset="0"/>
              <a:cs typeface="Arial" pitchFamily="34" charset="0"/>
            </a:endParaRPr>
          </a:p>
          <a:p>
            <a:endParaRPr lang="en-GB" dirty="0"/>
          </a:p>
        </p:txBody>
      </p:sp>
      <p:sp>
        <p:nvSpPr>
          <p:cNvPr id="4" name="Rectangle 3"/>
          <p:cNvSpPr/>
          <p:nvPr/>
        </p:nvSpPr>
        <p:spPr>
          <a:xfrm>
            <a:off x="1115616" y="188953"/>
            <a:ext cx="6894512" cy="492443"/>
          </a:xfrm>
          <a:prstGeom prst="rect">
            <a:avLst/>
          </a:prstGeom>
        </p:spPr>
        <p:txBody>
          <a:bodyPr wrap="square">
            <a:spAutoFit/>
          </a:bodyPr>
          <a:lstStyle/>
          <a:p>
            <a:pPr lvl="0" algn="ctr">
              <a:spcBef>
                <a:spcPts val="600"/>
              </a:spcBef>
              <a:buClr>
                <a:srgbClr val="727CA3"/>
              </a:buClr>
              <a:buSzPct val="76000"/>
            </a:pPr>
            <a:r>
              <a:rPr lang="el-GR" sz="2600" b="1" dirty="0" smtClean="0">
                <a:solidFill>
                  <a:prstClr val="black"/>
                </a:solidFill>
                <a:latin typeface="Arial" pitchFamily="34" charset="0"/>
                <a:cs typeface="Arial" pitchFamily="34" charset="0"/>
              </a:rPr>
              <a:t>ΚΕΝΤΡΑ ΥΠΟΔΟΧΗΣ ΚΑΙ ΦΙΛΟΞΕΝΙΑΣ</a:t>
            </a:r>
            <a:endParaRPr lang="en-US" sz="26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42823671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1052736"/>
            <a:ext cx="4716016" cy="4936989"/>
          </a:xfrm>
        </p:spPr>
        <p:txBody>
          <a:bodyPr>
            <a:normAutofit lnSpcReduction="10000"/>
          </a:bodyPr>
          <a:lstStyle/>
          <a:p>
            <a:pPr marL="0" indent="0" algn="ctr">
              <a:buNone/>
            </a:pPr>
            <a:endParaRPr lang="en-GB" dirty="0" smtClean="0"/>
          </a:p>
          <a:p>
            <a:r>
              <a:rPr lang="el-GR" dirty="0" smtClean="0">
                <a:latin typeface="Arial" pitchFamily="34" charset="0"/>
                <a:cs typeface="Arial" pitchFamily="34" charset="0"/>
              </a:rPr>
              <a:t>Εξασφάλιση ικανοποιητικών υλικών συνθηκών υποδοχής</a:t>
            </a:r>
          </a:p>
          <a:p>
            <a:endParaRPr lang="el-GR" dirty="0" smtClean="0">
              <a:latin typeface="Arial" pitchFamily="34" charset="0"/>
              <a:cs typeface="Arial" pitchFamily="34" charset="0"/>
            </a:endParaRPr>
          </a:p>
          <a:p>
            <a:r>
              <a:rPr lang="el-GR" dirty="0" smtClean="0">
                <a:latin typeface="Arial" pitchFamily="34" charset="0"/>
                <a:cs typeface="Arial" pitchFamily="34" charset="0"/>
              </a:rPr>
              <a:t> Σεβασμός της οικογενειακής ζωής των </a:t>
            </a:r>
            <a:r>
              <a:rPr lang="el-GR" dirty="0" err="1" smtClean="0">
                <a:latin typeface="Arial" pitchFamily="34" charset="0"/>
                <a:cs typeface="Arial" pitchFamily="34" charset="0"/>
              </a:rPr>
              <a:t>αιτητών</a:t>
            </a:r>
            <a:r>
              <a:rPr lang="el-GR" dirty="0" smtClean="0">
                <a:latin typeface="Arial" pitchFamily="34" charset="0"/>
                <a:cs typeface="Arial" pitchFamily="34" charset="0"/>
              </a:rPr>
              <a:t> ασύλου</a:t>
            </a:r>
          </a:p>
          <a:p>
            <a:endParaRPr lang="el-GR" dirty="0" smtClean="0">
              <a:latin typeface="Arial" pitchFamily="34" charset="0"/>
              <a:cs typeface="Arial" pitchFamily="34" charset="0"/>
            </a:endParaRPr>
          </a:p>
          <a:p>
            <a:r>
              <a:rPr lang="el-GR" dirty="0" smtClean="0">
                <a:latin typeface="Arial" pitchFamily="34" charset="0"/>
                <a:cs typeface="Arial" pitchFamily="34" charset="0"/>
              </a:rPr>
              <a:t>Οι </a:t>
            </a:r>
            <a:r>
              <a:rPr lang="el-GR" dirty="0" err="1" smtClean="0">
                <a:latin typeface="Arial" pitchFamily="34" charset="0"/>
                <a:cs typeface="Arial" pitchFamily="34" charset="0"/>
              </a:rPr>
              <a:t>αιτητές</a:t>
            </a:r>
            <a:r>
              <a:rPr lang="el-GR" dirty="0" smtClean="0">
                <a:latin typeface="Arial" pitchFamily="34" charset="0"/>
                <a:cs typeface="Arial" pitchFamily="34" charset="0"/>
              </a:rPr>
              <a:t> ασύλου λαμβάνουν μηνιαίο επίδομα</a:t>
            </a:r>
            <a:r>
              <a:rPr lang="en-GB" dirty="0" smtClean="0">
                <a:latin typeface="Arial" pitchFamily="34" charset="0"/>
                <a:cs typeface="Arial" pitchFamily="34" charset="0"/>
              </a:rPr>
              <a:t> (€40</a:t>
            </a:r>
            <a:r>
              <a:rPr lang="el-GR" dirty="0" smtClean="0">
                <a:latin typeface="Arial" pitchFamily="34" charset="0"/>
                <a:cs typeface="Arial" pitchFamily="34" charset="0"/>
              </a:rPr>
              <a:t> για κάθε </a:t>
            </a:r>
            <a:r>
              <a:rPr lang="el-GR" dirty="0" err="1" smtClean="0">
                <a:latin typeface="Arial" pitchFamily="34" charset="0"/>
                <a:cs typeface="Arial" pitchFamily="34" charset="0"/>
              </a:rPr>
              <a:t>αιτητή</a:t>
            </a:r>
            <a:r>
              <a:rPr lang="el-GR" dirty="0" smtClean="0">
                <a:latin typeface="Arial" pitchFamily="34" charset="0"/>
                <a:cs typeface="Arial" pitchFamily="34" charset="0"/>
              </a:rPr>
              <a:t> ασύλου και</a:t>
            </a:r>
            <a:r>
              <a:rPr lang="en-GB" dirty="0" smtClean="0">
                <a:latin typeface="Arial" pitchFamily="34" charset="0"/>
                <a:cs typeface="Arial" pitchFamily="34" charset="0"/>
              </a:rPr>
              <a:t> </a:t>
            </a:r>
            <a:r>
              <a:rPr lang="en-GB" dirty="0">
                <a:latin typeface="Arial" pitchFamily="34" charset="0"/>
                <a:cs typeface="Arial" pitchFamily="34" charset="0"/>
              </a:rPr>
              <a:t>€</a:t>
            </a:r>
            <a:r>
              <a:rPr lang="en-GB" dirty="0" smtClean="0">
                <a:latin typeface="Arial" pitchFamily="34" charset="0"/>
                <a:cs typeface="Arial" pitchFamily="34" charset="0"/>
              </a:rPr>
              <a:t>10 </a:t>
            </a:r>
            <a:r>
              <a:rPr lang="el-GR" dirty="0" smtClean="0">
                <a:latin typeface="Arial" pitchFamily="34" charset="0"/>
                <a:cs typeface="Arial" pitchFamily="34" charset="0"/>
              </a:rPr>
              <a:t>για κάθε εξαρτώμενο</a:t>
            </a:r>
            <a:r>
              <a:rPr lang="en-GB" dirty="0" smtClean="0">
                <a:latin typeface="Arial" pitchFamily="34" charset="0"/>
                <a:cs typeface="Arial" pitchFamily="34" charset="0"/>
              </a:rPr>
              <a:t>)</a:t>
            </a:r>
            <a:endParaRPr lang="en-GB" dirty="0">
              <a:latin typeface="Arial" pitchFamily="34" charset="0"/>
              <a:cs typeface="Arial" pitchFamily="34" charset="0"/>
            </a:endParaRPr>
          </a:p>
        </p:txBody>
      </p:sp>
      <p:sp>
        <p:nvSpPr>
          <p:cNvPr id="3" name="Rectangle 2"/>
          <p:cNvSpPr/>
          <p:nvPr/>
        </p:nvSpPr>
        <p:spPr>
          <a:xfrm>
            <a:off x="584718" y="207876"/>
            <a:ext cx="7943478" cy="492443"/>
          </a:xfrm>
          <a:prstGeom prst="rect">
            <a:avLst/>
          </a:prstGeom>
        </p:spPr>
        <p:txBody>
          <a:bodyPr wrap="square">
            <a:spAutoFit/>
          </a:bodyPr>
          <a:lstStyle/>
          <a:p>
            <a:pPr lvl="0" algn="ctr">
              <a:spcBef>
                <a:spcPts val="600"/>
              </a:spcBef>
              <a:buClr>
                <a:srgbClr val="727CA3"/>
              </a:buClr>
              <a:buSzPct val="76000"/>
            </a:pPr>
            <a:r>
              <a:rPr lang="el-GR" sz="2600" b="1" dirty="0" smtClean="0">
                <a:solidFill>
                  <a:prstClr val="black"/>
                </a:solidFill>
                <a:latin typeface="Arial" pitchFamily="34" charset="0"/>
                <a:cs typeface="Arial" pitchFamily="34" charset="0"/>
              </a:rPr>
              <a:t>ΚΕΝΤΡΑ ΥΠΟΔΟΧΗΣ ΚΑΙ ΦΙΛΟΞΕΝΙΑΣ</a:t>
            </a:r>
            <a:endParaRPr lang="en-US" sz="2600" b="1" dirty="0">
              <a:solidFill>
                <a:prstClr val="black"/>
              </a:solidFill>
              <a:latin typeface="Arial" pitchFamily="34" charset="0"/>
              <a:cs typeface="Arial" pitchFamily="34" charset="0"/>
            </a:endParaRPr>
          </a:p>
        </p:txBody>
      </p:sp>
      <p:pic>
        <p:nvPicPr>
          <p:cNvPr id="5" name="Picture 4"/>
          <p:cNvPicPr>
            <a:picLocks noChangeAspect="1"/>
          </p:cNvPicPr>
          <p:nvPr/>
        </p:nvPicPr>
        <p:blipFill>
          <a:blip r:embed="rId2" cstate="print">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4719870" y="1636372"/>
            <a:ext cx="4280024" cy="2273763"/>
          </a:xfrm>
          <a:prstGeom prst="rect">
            <a:avLst/>
          </a:prstGeom>
        </p:spPr>
      </p:pic>
    </p:spTree>
    <p:extLst>
      <p:ext uri="{BB962C8B-B14F-4D97-AF65-F5344CB8AC3E}">
        <p14:creationId xmlns:p14="http://schemas.microsoft.com/office/powerpoint/2010/main" val="16901858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71600" y="1268760"/>
            <a:ext cx="7704856" cy="1754326"/>
          </a:xfrm>
          <a:prstGeom prst="rect">
            <a:avLst/>
          </a:prstGeom>
        </p:spPr>
        <p:txBody>
          <a:bodyPr wrap="square">
            <a:spAutoFit/>
          </a:bodyPr>
          <a:lstStyle/>
          <a:p>
            <a:pPr marL="285750" indent="-285750">
              <a:buFont typeface="Arial" pitchFamily="34" charset="0"/>
              <a:buChar char="•"/>
            </a:pPr>
            <a:r>
              <a:rPr lang="el-GR" dirty="0">
                <a:latin typeface="Arial" pitchFamily="34" charset="0"/>
                <a:cs typeface="Arial" pitchFamily="34" charset="0"/>
              </a:rPr>
              <a:t>Ασυνόδευτοι ανήλικοι </a:t>
            </a:r>
            <a:r>
              <a:rPr lang="el-GR" dirty="0" smtClean="0">
                <a:latin typeface="Arial" pitchFamily="34" charset="0"/>
                <a:cs typeface="Arial" pitchFamily="34" charset="0"/>
              </a:rPr>
              <a:t>διαμένουν </a:t>
            </a:r>
            <a:r>
              <a:rPr lang="el-GR" dirty="0">
                <a:latin typeface="Arial" pitchFamily="34" charset="0"/>
                <a:cs typeface="Arial" pitchFamily="34" charset="0"/>
              </a:rPr>
              <a:t>σε </a:t>
            </a:r>
            <a:r>
              <a:rPr lang="el-GR" dirty="0" smtClean="0">
                <a:latin typeface="Arial" pitchFamily="34" charset="0"/>
                <a:cs typeface="Arial" pitchFamily="34" charset="0"/>
              </a:rPr>
              <a:t>ειδικά Κέντρα Υποδοχής</a:t>
            </a:r>
          </a:p>
          <a:p>
            <a:endParaRPr lang="en-GB" dirty="0">
              <a:latin typeface="Arial" pitchFamily="34" charset="0"/>
              <a:cs typeface="Arial" pitchFamily="34" charset="0"/>
            </a:endParaRPr>
          </a:p>
          <a:p>
            <a:pPr marL="285750" indent="-285750">
              <a:buFont typeface="Arial" pitchFamily="34" charset="0"/>
              <a:buChar char="•"/>
            </a:pPr>
            <a:r>
              <a:rPr lang="el-GR" dirty="0">
                <a:latin typeface="Arial" pitchFamily="34" charset="0"/>
                <a:cs typeface="Arial" pitchFamily="34" charset="0"/>
              </a:rPr>
              <a:t>Οι </a:t>
            </a:r>
            <a:r>
              <a:rPr lang="el-GR" dirty="0" err="1">
                <a:latin typeface="Arial" pitchFamily="34" charset="0"/>
                <a:cs typeface="Arial" pitchFamily="34" charset="0"/>
              </a:rPr>
              <a:t>αιτητές</a:t>
            </a:r>
            <a:r>
              <a:rPr lang="el-GR" dirty="0">
                <a:latin typeface="Arial" pitchFamily="34" charset="0"/>
                <a:cs typeface="Arial" pitchFamily="34" charset="0"/>
              </a:rPr>
              <a:t> </a:t>
            </a:r>
            <a:r>
              <a:rPr lang="el-GR" dirty="0" smtClean="0">
                <a:latin typeface="Arial" pitchFamily="34" charset="0"/>
                <a:cs typeface="Arial" pitchFamily="34" charset="0"/>
              </a:rPr>
              <a:t>ασύλου </a:t>
            </a:r>
            <a:r>
              <a:rPr lang="el-GR" dirty="0">
                <a:latin typeface="Arial" pitchFamily="34" charset="0"/>
                <a:cs typeface="Arial" pitchFamily="34" charset="0"/>
              </a:rPr>
              <a:t>έχουν το δικαίωμα εισόδου και εξόδου </a:t>
            </a:r>
            <a:r>
              <a:rPr lang="el-GR" dirty="0" smtClean="0">
                <a:latin typeface="Arial" pitchFamily="34" charset="0"/>
                <a:cs typeface="Arial" pitchFamily="34" charset="0"/>
              </a:rPr>
              <a:t>από το </a:t>
            </a:r>
            <a:r>
              <a:rPr lang="el-GR" dirty="0">
                <a:latin typeface="Arial" pitchFamily="34" charset="0"/>
                <a:cs typeface="Arial" pitchFamily="34" charset="0"/>
              </a:rPr>
              <a:t>Κέντρο, εφόσον ακολουθούν τους εσωτερικούς κανονισμούς του Κέντρου</a:t>
            </a:r>
            <a:endParaRPr lang="en-GB" dirty="0">
              <a:latin typeface="Arial" pitchFamily="34" charset="0"/>
              <a:cs typeface="Arial" pitchFamily="34" charset="0"/>
            </a:endParaRPr>
          </a:p>
          <a:p>
            <a:endParaRPr lang="en-GB" dirty="0"/>
          </a:p>
        </p:txBody>
      </p:sp>
      <p:pic>
        <p:nvPicPr>
          <p:cNvPr id="4" name="Picture 3"/>
          <p:cNvPicPr>
            <a:picLocks noChangeAspect="1"/>
          </p:cNvPicPr>
          <p:nvPr/>
        </p:nvPicPr>
        <p:blipFill>
          <a:blip r:embed="rId2" cstate="print">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tretch>
            <a:fillRect/>
          </a:stretch>
        </p:blipFill>
        <p:spPr>
          <a:xfrm>
            <a:off x="2123728" y="2780928"/>
            <a:ext cx="4784080" cy="3588060"/>
          </a:xfrm>
          <a:prstGeom prst="rect">
            <a:avLst/>
          </a:prstGeom>
        </p:spPr>
      </p:pic>
      <p:sp>
        <p:nvSpPr>
          <p:cNvPr id="5" name="Rectangle 4"/>
          <p:cNvSpPr/>
          <p:nvPr/>
        </p:nvSpPr>
        <p:spPr>
          <a:xfrm>
            <a:off x="1259632" y="260648"/>
            <a:ext cx="6696744" cy="523220"/>
          </a:xfrm>
          <a:prstGeom prst="rect">
            <a:avLst/>
          </a:prstGeom>
        </p:spPr>
        <p:txBody>
          <a:bodyPr wrap="square">
            <a:spAutoFit/>
          </a:bodyPr>
          <a:lstStyle/>
          <a:p>
            <a:pPr lvl="0" algn="ctr">
              <a:spcBef>
                <a:spcPts val="600"/>
              </a:spcBef>
              <a:buClr>
                <a:srgbClr val="727CA3"/>
              </a:buClr>
              <a:buSzPct val="76000"/>
            </a:pPr>
            <a:r>
              <a:rPr lang="el-GR" sz="2800" b="1" dirty="0" smtClean="0">
                <a:solidFill>
                  <a:prstClr val="black"/>
                </a:solidFill>
                <a:latin typeface="Arial" pitchFamily="34" charset="0"/>
                <a:cs typeface="Arial" pitchFamily="34" charset="0"/>
              </a:rPr>
              <a:t>ΚΕΝΤΡΑ ΥΠΟΔΟΧΗΣ ΚΑΙ ΦΙΛΟΞΕΝΙΑΣ</a:t>
            </a:r>
            <a:endParaRPr lang="en-US" sz="28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8622075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2263"/>
            <a:ext cx="8229600" cy="492443"/>
          </a:xfrm>
          <a:prstGeom prst="rect">
            <a:avLst/>
          </a:prstGeom>
        </p:spPr>
        <p:txBody>
          <a:bodyPr wrap="square">
            <a:spAutoFit/>
          </a:bodyPr>
          <a:lstStyle/>
          <a:p>
            <a:pPr lvl="0" algn="ctr">
              <a:spcBef>
                <a:spcPts val="600"/>
              </a:spcBef>
              <a:buClr>
                <a:srgbClr val="727CA3"/>
              </a:buClr>
              <a:buSzPct val="76000"/>
            </a:pPr>
            <a:r>
              <a:rPr lang="el-GR" sz="2600" b="1" dirty="0" smtClean="0">
                <a:solidFill>
                  <a:prstClr val="black"/>
                </a:solidFill>
              </a:rPr>
              <a:t>ΣΥΣΤΗΜΑ ΑΣΥΛΟΥ ΣΤΗ ΚΥΠΡΟ</a:t>
            </a:r>
            <a:endParaRPr lang="el-GR" sz="2600" b="1" dirty="0">
              <a:solidFill>
                <a:prstClr val="black"/>
              </a:solidFill>
            </a:endParaRPr>
          </a:p>
        </p:txBody>
      </p:sp>
      <p:graphicFrame>
        <p:nvGraphicFramePr>
          <p:cNvPr id="8" name="Diagram 7"/>
          <p:cNvGraphicFramePr/>
          <p:nvPr>
            <p:extLst>
              <p:ext uri="{D42A27DB-BD31-4B8C-83A1-F6EECF244321}">
                <p14:modId xmlns:p14="http://schemas.microsoft.com/office/powerpoint/2010/main" val="1317757955"/>
              </p:ext>
            </p:extLst>
          </p:nvPr>
        </p:nvGraphicFramePr>
        <p:xfrm>
          <a:off x="-2124744" y="908720"/>
          <a:ext cx="7344816"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8" name="Diagram 37"/>
          <p:cNvGraphicFramePr/>
          <p:nvPr>
            <p:extLst>
              <p:ext uri="{D42A27DB-BD31-4B8C-83A1-F6EECF244321}">
                <p14:modId xmlns:p14="http://schemas.microsoft.com/office/powerpoint/2010/main" val="304775896"/>
              </p:ext>
            </p:extLst>
          </p:nvPr>
        </p:nvGraphicFramePr>
        <p:xfrm>
          <a:off x="2915816" y="-603448"/>
          <a:ext cx="5928320" cy="62530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39" name="Diagram 38"/>
          <p:cNvGraphicFramePr/>
          <p:nvPr>
            <p:extLst>
              <p:ext uri="{D42A27DB-BD31-4B8C-83A1-F6EECF244321}">
                <p14:modId xmlns:p14="http://schemas.microsoft.com/office/powerpoint/2010/main" val="2003751199"/>
              </p:ext>
            </p:extLst>
          </p:nvPr>
        </p:nvGraphicFramePr>
        <p:xfrm>
          <a:off x="3059832" y="2996952"/>
          <a:ext cx="4536504" cy="488493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34543997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620688"/>
            <a:ext cx="8784976" cy="6048672"/>
          </a:xfrm>
        </p:spPr>
        <p:txBody>
          <a:bodyPr>
            <a:normAutofit fontScale="47500" lnSpcReduction="20000"/>
          </a:bodyPr>
          <a:lstStyle/>
          <a:p>
            <a:endParaRPr lang="el-GR" dirty="0"/>
          </a:p>
          <a:p>
            <a:r>
              <a:rPr lang="el-GR" sz="3400" dirty="0">
                <a:latin typeface="Arial" pitchFamily="34" charset="0"/>
                <a:cs typeface="Arial" pitchFamily="34" charset="0"/>
              </a:rPr>
              <a:t>Τυγχάνουν της ίδιας μεταχείρισης που παρέχεται στους πολίτες της Δημοκρατίας αναφορικά </a:t>
            </a:r>
            <a:r>
              <a:rPr lang="el-GR" sz="3400" dirty="0" smtClean="0">
                <a:latin typeface="Arial" pitchFamily="34" charset="0"/>
                <a:cs typeface="Arial" pitchFamily="34" charset="0"/>
              </a:rPr>
              <a:t>με</a:t>
            </a:r>
            <a:r>
              <a:rPr lang="en-US" sz="3400" dirty="0" smtClean="0">
                <a:latin typeface="Arial" pitchFamily="34" charset="0"/>
                <a:cs typeface="Arial" pitchFamily="34" charset="0"/>
              </a:rPr>
              <a:t>:</a:t>
            </a:r>
            <a:endParaRPr lang="el-GR" sz="3400" dirty="0">
              <a:latin typeface="Arial" pitchFamily="34" charset="0"/>
              <a:cs typeface="Arial" pitchFamily="34" charset="0"/>
            </a:endParaRPr>
          </a:p>
          <a:p>
            <a:endParaRPr lang="el-GR" sz="3400" dirty="0">
              <a:latin typeface="Arial" pitchFamily="34" charset="0"/>
              <a:cs typeface="Arial" pitchFamily="34" charset="0"/>
            </a:endParaRPr>
          </a:p>
          <a:p>
            <a:pPr lvl="1"/>
            <a:r>
              <a:rPr lang="el-GR" sz="3400" dirty="0">
                <a:solidFill>
                  <a:schemeClr val="tx1"/>
                </a:solidFill>
                <a:latin typeface="Arial" pitchFamily="34" charset="0"/>
                <a:cs typeface="Arial" pitchFamily="34" charset="0"/>
              </a:rPr>
              <a:t>τ</a:t>
            </a:r>
            <a:r>
              <a:rPr lang="el-GR" sz="3400" dirty="0" smtClean="0">
                <a:solidFill>
                  <a:schemeClr val="tx1"/>
                </a:solidFill>
                <a:latin typeface="Arial" pitchFamily="34" charset="0"/>
                <a:cs typeface="Arial" pitchFamily="34" charset="0"/>
              </a:rPr>
              <a:t>η </a:t>
            </a:r>
            <a:r>
              <a:rPr lang="el-GR" sz="3400" dirty="0">
                <a:solidFill>
                  <a:schemeClr val="tx1"/>
                </a:solidFill>
                <a:latin typeface="Arial" pitchFamily="34" charset="0"/>
                <a:cs typeface="Arial" pitchFamily="34" charset="0"/>
              </a:rPr>
              <a:t>δωρεάν ιατροφαρμακευτική </a:t>
            </a:r>
            <a:r>
              <a:rPr lang="el-GR" sz="3400" dirty="0" smtClean="0">
                <a:solidFill>
                  <a:schemeClr val="tx1"/>
                </a:solidFill>
                <a:latin typeface="Arial" pitchFamily="34" charset="0"/>
                <a:cs typeface="Arial" pitchFamily="34" charset="0"/>
              </a:rPr>
              <a:t>περίθαλψη</a:t>
            </a:r>
            <a:endParaRPr lang="el-GR" sz="3400" dirty="0">
              <a:solidFill>
                <a:schemeClr val="tx1"/>
              </a:solidFill>
              <a:latin typeface="Arial" pitchFamily="34" charset="0"/>
              <a:cs typeface="Arial" pitchFamily="34" charset="0"/>
            </a:endParaRPr>
          </a:p>
          <a:p>
            <a:endParaRPr lang="el-GR" sz="3400" dirty="0">
              <a:latin typeface="Arial" pitchFamily="34" charset="0"/>
              <a:cs typeface="Arial" pitchFamily="34" charset="0"/>
            </a:endParaRPr>
          </a:p>
          <a:p>
            <a:pPr lvl="1"/>
            <a:r>
              <a:rPr lang="el-GR" sz="3400" dirty="0">
                <a:solidFill>
                  <a:schemeClr val="tx1"/>
                </a:solidFill>
                <a:latin typeface="Arial" pitchFamily="34" charset="0"/>
                <a:cs typeface="Arial" pitchFamily="34" charset="0"/>
              </a:rPr>
              <a:t>δ</a:t>
            </a:r>
            <a:r>
              <a:rPr lang="el-GR" sz="3400" dirty="0" smtClean="0">
                <a:solidFill>
                  <a:schemeClr val="tx1"/>
                </a:solidFill>
                <a:latin typeface="Arial" pitchFamily="34" charset="0"/>
                <a:cs typeface="Arial" pitchFamily="34" charset="0"/>
              </a:rPr>
              <a:t>ικαίωμα </a:t>
            </a:r>
            <a:r>
              <a:rPr lang="el-GR" sz="3400" dirty="0">
                <a:solidFill>
                  <a:schemeClr val="tx1"/>
                </a:solidFill>
                <a:latin typeface="Arial" pitchFamily="34" charset="0"/>
                <a:cs typeface="Arial" pitchFamily="34" charset="0"/>
              </a:rPr>
              <a:t>διαμονής και ελεύθερης διακίνησης </a:t>
            </a:r>
            <a:r>
              <a:rPr lang="el-GR" sz="3400" dirty="0" smtClean="0">
                <a:solidFill>
                  <a:schemeClr val="tx1"/>
                </a:solidFill>
                <a:latin typeface="Arial" pitchFamily="34" charset="0"/>
                <a:cs typeface="Arial" pitchFamily="34" charset="0"/>
              </a:rPr>
              <a:t>στις ελεγχόμενες από την κυβέρνηση της Δημοκρατίας περιοχές</a:t>
            </a:r>
            <a:endParaRPr lang="el-GR" sz="3400" dirty="0">
              <a:solidFill>
                <a:schemeClr val="tx1"/>
              </a:solidFill>
              <a:latin typeface="Arial" pitchFamily="34" charset="0"/>
              <a:cs typeface="Arial" pitchFamily="34" charset="0"/>
            </a:endParaRPr>
          </a:p>
          <a:p>
            <a:endParaRPr lang="el-GR" sz="3400" dirty="0">
              <a:latin typeface="Arial" pitchFamily="34" charset="0"/>
              <a:cs typeface="Arial" pitchFamily="34" charset="0"/>
            </a:endParaRPr>
          </a:p>
          <a:p>
            <a:pPr lvl="1"/>
            <a:r>
              <a:rPr lang="el-GR" sz="3400" dirty="0">
                <a:solidFill>
                  <a:schemeClr val="tx1"/>
                </a:solidFill>
                <a:latin typeface="Arial" pitchFamily="34" charset="0"/>
                <a:cs typeface="Arial" pitchFamily="34" charset="0"/>
              </a:rPr>
              <a:t>τ</a:t>
            </a:r>
            <a:r>
              <a:rPr lang="el-GR" sz="3400" dirty="0" smtClean="0">
                <a:solidFill>
                  <a:schemeClr val="tx1"/>
                </a:solidFill>
                <a:latin typeface="Arial" pitchFamily="34" charset="0"/>
                <a:cs typeface="Arial" pitchFamily="34" charset="0"/>
              </a:rPr>
              <a:t>ο </a:t>
            </a:r>
            <a:r>
              <a:rPr lang="el-GR" sz="3400" dirty="0">
                <a:solidFill>
                  <a:schemeClr val="tx1"/>
                </a:solidFill>
                <a:latin typeface="Arial" pitchFamily="34" charset="0"/>
                <a:cs typeface="Arial" pitchFamily="34" charset="0"/>
              </a:rPr>
              <a:t>δικαίωμα άσκησης μισθωτής ή ανεξάρτητης επαγγελματικής </a:t>
            </a:r>
            <a:r>
              <a:rPr lang="el-GR" sz="3400" dirty="0" smtClean="0">
                <a:solidFill>
                  <a:schemeClr val="tx1"/>
                </a:solidFill>
                <a:latin typeface="Arial" pitchFamily="34" charset="0"/>
                <a:cs typeface="Arial" pitchFamily="34" charset="0"/>
              </a:rPr>
              <a:t>δραστηριότητας</a:t>
            </a:r>
            <a:endParaRPr lang="el-GR" sz="3400" dirty="0">
              <a:solidFill>
                <a:schemeClr val="tx1"/>
              </a:solidFill>
              <a:latin typeface="Arial" pitchFamily="34" charset="0"/>
              <a:cs typeface="Arial" pitchFamily="34" charset="0"/>
            </a:endParaRPr>
          </a:p>
          <a:p>
            <a:endParaRPr lang="el-GR" sz="3400" dirty="0">
              <a:latin typeface="Arial" pitchFamily="34" charset="0"/>
              <a:cs typeface="Arial" pitchFamily="34" charset="0"/>
            </a:endParaRPr>
          </a:p>
          <a:p>
            <a:pPr lvl="1"/>
            <a:r>
              <a:rPr lang="el-GR" sz="3400" dirty="0">
                <a:solidFill>
                  <a:schemeClr val="tx1"/>
                </a:solidFill>
                <a:latin typeface="Arial" pitchFamily="34" charset="0"/>
                <a:cs typeface="Arial" pitchFamily="34" charset="0"/>
              </a:rPr>
              <a:t>τ</a:t>
            </a:r>
            <a:r>
              <a:rPr lang="el-GR" sz="3400" dirty="0" smtClean="0">
                <a:solidFill>
                  <a:schemeClr val="tx1"/>
                </a:solidFill>
                <a:latin typeface="Arial" pitchFamily="34" charset="0"/>
                <a:cs typeface="Arial" pitchFamily="34" charset="0"/>
              </a:rPr>
              <a:t>ην </a:t>
            </a:r>
            <a:r>
              <a:rPr lang="el-GR" sz="3400" dirty="0">
                <a:solidFill>
                  <a:schemeClr val="tx1"/>
                </a:solidFill>
                <a:latin typeface="Arial" pitchFamily="34" charset="0"/>
                <a:cs typeface="Arial" pitchFamily="34" charset="0"/>
              </a:rPr>
              <a:t>πλήρη πρόσβαση σε όλες τις βαθμίδες του εκπαιδευτικού </a:t>
            </a:r>
            <a:r>
              <a:rPr lang="el-GR" sz="3400" dirty="0" smtClean="0">
                <a:solidFill>
                  <a:schemeClr val="tx1"/>
                </a:solidFill>
                <a:latin typeface="Arial" pitchFamily="34" charset="0"/>
                <a:cs typeface="Arial" pitchFamily="34" charset="0"/>
              </a:rPr>
              <a:t>συστήματος και σε προγράμματα κατάρτισης ή επιμόρφωσης</a:t>
            </a:r>
          </a:p>
          <a:p>
            <a:endParaRPr lang="el-GR" sz="3400" dirty="0">
              <a:latin typeface="Arial" pitchFamily="34" charset="0"/>
              <a:cs typeface="Arial" pitchFamily="34" charset="0"/>
            </a:endParaRPr>
          </a:p>
          <a:p>
            <a:pPr lvl="1"/>
            <a:r>
              <a:rPr lang="el-GR" sz="3400" dirty="0" smtClean="0">
                <a:solidFill>
                  <a:schemeClr val="tx1"/>
                </a:solidFill>
                <a:latin typeface="Arial" pitchFamily="34" charset="0"/>
                <a:cs typeface="Arial" pitchFamily="34" charset="0"/>
              </a:rPr>
              <a:t>το ελάχιστο εγγυημένο εισόδημα</a:t>
            </a:r>
          </a:p>
          <a:p>
            <a:endParaRPr lang="el-GR" sz="3400" dirty="0">
              <a:latin typeface="Arial" pitchFamily="34" charset="0"/>
              <a:cs typeface="Arial" pitchFamily="34" charset="0"/>
            </a:endParaRPr>
          </a:p>
          <a:p>
            <a:pPr lvl="1"/>
            <a:r>
              <a:rPr lang="el-GR" sz="3400" dirty="0" smtClean="0">
                <a:solidFill>
                  <a:schemeClr val="tx1"/>
                </a:solidFill>
                <a:latin typeface="Arial" pitchFamily="34" charset="0"/>
                <a:cs typeface="Arial" pitchFamily="34" charset="0"/>
              </a:rPr>
              <a:t>την </a:t>
            </a:r>
            <a:r>
              <a:rPr lang="el-GR" sz="3400" dirty="0">
                <a:solidFill>
                  <a:schemeClr val="tx1"/>
                </a:solidFill>
                <a:latin typeface="Arial" pitchFamily="34" charset="0"/>
                <a:cs typeface="Arial" pitchFamily="34" charset="0"/>
              </a:rPr>
              <a:t>κοινωνική </a:t>
            </a:r>
            <a:r>
              <a:rPr lang="el-GR" sz="3400" dirty="0" smtClean="0">
                <a:solidFill>
                  <a:schemeClr val="tx1"/>
                </a:solidFill>
                <a:latin typeface="Arial" pitchFamily="34" charset="0"/>
                <a:cs typeface="Arial" pitchFamily="34" charset="0"/>
              </a:rPr>
              <a:t>ασφάλιση</a:t>
            </a:r>
          </a:p>
          <a:p>
            <a:pPr marL="329184" lvl="1" indent="0">
              <a:buNone/>
            </a:pPr>
            <a:endParaRPr lang="el-GR" sz="3400" dirty="0" smtClean="0">
              <a:solidFill>
                <a:schemeClr val="tx1"/>
              </a:solidFill>
              <a:latin typeface="Arial" pitchFamily="34" charset="0"/>
              <a:cs typeface="Arial" pitchFamily="34" charset="0"/>
            </a:endParaRPr>
          </a:p>
          <a:p>
            <a:r>
              <a:rPr lang="el-GR" sz="3400" dirty="0" smtClean="0">
                <a:latin typeface="Arial" pitchFamily="34" charset="0"/>
                <a:cs typeface="Arial" pitchFamily="34" charset="0"/>
              </a:rPr>
              <a:t>Δικαίωμα υποβολής αιτήματος για απόκτηση κυπριακής ιθαγένειας μετά από 7 χρόνια νόμιμης παραμονής</a:t>
            </a:r>
          </a:p>
          <a:p>
            <a:r>
              <a:rPr lang="el-GR" sz="3400" dirty="0" smtClean="0">
                <a:latin typeface="Arial" pitchFamily="34" charset="0"/>
                <a:cs typeface="Arial" pitchFamily="34" charset="0"/>
              </a:rPr>
              <a:t>Δικαίωμα οικογενειακής επανένωσης (</a:t>
            </a:r>
            <a:r>
              <a:rPr lang="el-GR" sz="3400" b="1" dirty="0" smtClean="0">
                <a:latin typeface="Arial" pitchFamily="34" charset="0"/>
                <a:cs typeface="Arial" pitchFamily="34" charset="0"/>
              </a:rPr>
              <a:t>μόνο οι κάτοχοι προσφυγικού καθεστώτος </a:t>
            </a:r>
            <a:r>
              <a:rPr lang="el-GR" sz="3400" dirty="0" smtClean="0">
                <a:latin typeface="Arial" pitchFamily="34" charset="0"/>
                <a:cs typeface="Arial" pitchFamily="34" charset="0"/>
              </a:rPr>
              <a:t>)</a:t>
            </a:r>
          </a:p>
          <a:p>
            <a:endParaRPr lang="el-GR" sz="3400" dirty="0" smtClean="0">
              <a:latin typeface="Arial" pitchFamily="34" charset="0"/>
              <a:cs typeface="Arial" pitchFamily="34" charset="0"/>
            </a:endParaRPr>
          </a:p>
          <a:p>
            <a:r>
              <a:rPr lang="el-GR" sz="3400" dirty="0" smtClean="0">
                <a:latin typeface="Arial" pitchFamily="34" charset="0"/>
                <a:cs typeface="Arial" pitchFamily="34" charset="0"/>
              </a:rPr>
              <a:t>Έκδοση ταξιδιωτικών εγγράφων – </a:t>
            </a:r>
            <a:r>
              <a:rPr lang="el-GR" sz="3400" b="1" dirty="0" smtClean="0">
                <a:latin typeface="Arial" pitchFamily="34" charset="0"/>
                <a:cs typeface="Arial" pitchFamily="34" charset="0"/>
              </a:rPr>
              <a:t>ταξιδιωτικό έγγραφο Πρόσφυγα δικαιούνται  μόνο οι </a:t>
            </a:r>
            <a:r>
              <a:rPr lang="el-GR" sz="3400" b="1" dirty="0">
                <a:latin typeface="Arial" pitchFamily="34" charset="0"/>
                <a:cs typeface="Arial" pitchFamily="34" charset="0"/>
              </a:rPr>
              <a:t>κάτοχοι προσφυγικού καθεστώτος </a:t>
            </a:r>
          </a:p>
          <a:p>
            <a:endParaRPr lang="el-GR" dirty="0"/>
          </a:p>
          <a:p>
            <a:endParaRPr lang="el-GR" dirty="0"/>
          </a:p>
          <a:p>
            <a:endParaRPr lang="el-GR" dirty="0"/>
          </a:p>
          <a:p>
            <a:endParaRPr lang="en-GB" dirty="0"/>
          </a:p>
        </p:txBody>
      </p:sp>
      <p:sp>
        <p:nvSpPr>
          <p:cNvPr id="3" name="Rectangle 2"/>
          <p:cNvSpPr/>
          <p:nvPr/>
        </p:nvSpPr>
        <p:spPr>
          <a:xfrm>
            <a:off x="683568" y="188640"/>
            <a:ext cx="7396038" cy="461665"/>
          </a:xfrm>
          <a:prstGeom prst="rect">
            <a:avLst/>
          </a:prstGeom>
        </p:spPr>
        <p:txBody>
          <a:bodyPr wrap="square">
            <a:spAutoFit/>
          </a:bodyPr>
          <a:lstStyle/>
          <a:p>
            <a:pPr algn="ctr">
              <a:spcBef>
                <a:spcPts val="600"/>
              </a:spcBef>
              <a:buClr>
                <a:srgbClr val="727CA3"/>
              </a:buClr>
              <a:buSzPct val="76000"/>
            </a:pPr>
            <a:r>
              <a:rPr lang="el-GR" sz="2400" b="1" dirty="0" smtClean="0">
                <a:solidFill>
                  <a:prstClr val="black"/>
                </a:solidFill>
                <a:latin typeface="Arial" pitchFamily="34" charset="0"/>
                <a:cs typeface="Arial" pitchFamily="34" charset="0"/>
              </a:rPr>
              <a:t>ΔΙΚΑΙΩΜΑΤΑ ΑΤΟΜΩΝ ΜΕ ΔΙΕΘΝΗ ΠΡΟΣΤΑΣΙΑ</a:t>
            </a:r>
            <a:endParaRPr lang="el-GR" sz="24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9444153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824518"/>
            <a:ext cx="8712968" cy="5772834"/>
          </a:xfrm>
        </p:spPr>
        <p:txBody>
          <a:bodyPr/>
          <a:lstStyle/>
          <a:p>
            <a:r>
              <a:rPr lang="el-GR" sz="2000" dirty="0" smtClean="0">
                <a:latin typeface="Arial" pitchFamily="34" charset="0"/>
                <a:cs typeface="Arial" pitchFamily="34" charset="0"/>
              </a:rPr>
              <a:t>Η </a:t>
            </a:r>
            <a:r>
              <a:rPr lang="en-US" sz="2000" dirty="0" smtClean="0">
                <a:latin typeface="Arial" pitchFamily="34" charset="0"/>
                <a:cs typeface="Arial" pitchFamily="34" charset="0"/>
              </a:rPr>
              <a:t>UNHCR</a:t>
            </a:r>
            <a:r>
              <a:rPr lang="el-GR" sz="2000" dirty="0" smtClean="0">
                <a:latin typeface="Arial" pitchFamily="34" charset="0"/>
                <a:cs typeface="Arial" pitchFamily="34" charset="0"/>
              </a:rPr>
              <a:t> εποπτεύει την εφαρμογή της Σύμβασης της Γενεύης του 1951 από</a:t>
            </a:r>
            <a:r>
              <a:rPr lang="el-GR" sz="2000" dirty="0">
                <a:latin typeface="Arial" pitchFamily="34" charset="0"/>
                <a:cs typeface="Arial" pitchFamily="34" charset="0"/>
              </a:rPr>
              <a:t> </a:t>
            </a:r>
            <a:r>
              <a:rPr lang="el-GR" sz="2000" dirty="0" smtClean="0">
                <a:latin typeface="Arial" pitchFamily="34" charset="0"/>
                <a:cs typeface="Arial" pitchFamily="34" charset="0"/>
              </a:rPr>
              <a:t>τις Κυβερνήσεις</a:t>
            </a:r>
          </a:p>
          <a:p>
            <a:endParaRPr lang="el-GR" sz="2000" dirty="0" smtClean="0">
              <a:latin typeface="Arial" pitchFamily="34" charset="0"/>
              <a:cs typeface="Arial" pitchFamily="34" charset="0"/>
            </a:endParaRPr>
          </a:p>
          <a:p>
            <a:r>
              <a:rPr lang="el-GR" sz="2000" dirty="0" smtClean="0">
                <a:latin typeface="Arial" pitchFamily="34" charset="0"/>
                <a:cs typeface="Arial" pitchFamily="34" charset="0"/>
              </a:rPr>
              <a:t>Συνεργάζεται με τις Κυβερνήσεις και Μη Κυβερνητικές Οργανώσεις για:</a:t>
            </a:r>
          </a:p>
          <a:p>
            <a:pPr lvl="1"/>
            <a:r>
              <a:rPr lang="el-GR" sz="1700" dirty="0" smtClean="0">
                <a:solidFill>
                  <a:schemeClr val="tx1"/>
                </a:solidFill>
                <a:latin typeface="Arial" pitchFamily="34" charset="0"/>
                <a:cs typeface="Arial" pitchFamily="34" charset="0"/>
              </a:rPr>
              <a:t>αποτροπή της </a:t>
            </a:r>
            <a:r>
              <a:rPr lang="el-GR" sz="1700" dirty="0" err="1" smtClean="0">
                <a:solidFill>
                  <a:schemeClr val="tx1"/>
                </a:solidFill>
                <a:latin typeface="Arial" pitchFamily="34" charset="0"/>
                <a:cs typeface="Arial" pitchFamily="34" charset="0"/>
              </a:rPr>
              <a:t>επαναπροώθησης</a:t>
            </a:r>
            <a:endParaRPr lang="el-GR" sz="1700" dirty="0" smtClean="0">
              <a:solidFill>
                <a:schemeClr val="tx1"/>
              </a:solidFill>
              <a:latin typeface="Arial" pitchFamily="34" charset="0"/>
              <a:cs typeface="Arial" pitchFamily="34" charset="0"/>
            </a:endParaRPr>
          </a:p>
          <a:p>
            <a:pPr lvl="1"/>
            <a:r>
              <a:rPr lang="el-GR" sz="1700" dirty="0">
                <a:solidFill>
                  <a:schemeClr val="tx1"/>
                </a:solidFill>
                <a:latin typeface="Arial" pitchFamily="34" charset="0"/>
                <a:cs typeface="Arial" pitchFamily="34" charset="0"/>
              </a:rPr>
              <a:t>ε</a:t>
            </a:r>
            <a:r>
              <a:rPr lang="el-GR" sz="1700" dirty="0" smtClean="0">
                <a:solidFill>
                  <a:schemeClr val="tx1"/>
                </a:solidFill>
                <a:latin typeface="Arial" pitchFamily="34" charset="0"/>
                <a:cs typeface="Arial" pitchFamily="34" charset="0"/>
              </a:rPr>
              <a:t>ξασφάλιση πρόσβασης στις διαδικασίες ασύλου</a:t>
            </a:r>
          </a:p>
          <a:p>
            <a:pPr lvl="1"/>
            <a:r>
              <a:rPr lang="el-GR" sz="1700" dirty="0">
                <a:solidFill>
                  <a:schemeClr val="tx1"/>
                </a:solidFill>
                <a:latin typeface="Arial" pitchFamily="34" charset="0"/>
                <a:cs typeface="Arial" pitchFamily="34" charset="0"/>
              </a:rPr>
              <a:t>π</a:t>
            </a:r>
            <a:r>
              <a:rPr lang="el-GR" sz="1700" dirty="0" smtClean="0">
                <a:solidFill>
                  <a:schemeClr val="tx1"/>
                </a:solidFill>
                <a:latin typeface="Arial" pitchFamily="34" charset="0"/>
                <a:cs typeface="Arial" pitchFamily="34" charset="0"/>
              </a:rPr>
              <a:t>ροώθηση της οικογενειακής επανένωσης</a:t>
            </a:r>
          </a:p>
          <a:p>
            <a:pPr lvl="1"/>
            <a:r>
              <a:rPr lang="el-GR" sz="1700" dirty="0">
                <a:solidFill>
                  <a:schemeClr val="tx1"/>
                </a:solidFill>
                <a:latin typeface="Arial" pitchFamily="34" charset="0"/>
                <a:cs typeface="Arial" pitchFamily="34" charset="0"/>
              </a:rPr>
              <a:t>ε</a:t>
            </a:r>
            <a:r>
              <a:rPr lang="el-GR" sz="1700" dirty="0" smtClean="0">
                <a:solidFill>
                  <a:schemeClr val="tx1"/>
                </a:solidFill>
                <a:latin typeface="Arial" pitchFamily="34" charset="0"/>
                <a:cs typeface="Arial" pitchFamily="34" charset="0"/>
              </a:rPr>
              <a:t>ξασφάλιση ελάχιστων απαιτήσεων για την μεταχείριση των </a:t>
            </a:r>
            <a:r>
              <a:rPr lang="el-GR" sz="1700" dirty="0" err="1" smtClean="0">
                <a:solidFill>
                  <a:schemeClr val="tx1"/>
                </a:solidFill>
                <a:latin typeface="Arial" pitchFamily="34" charset="0"/>
                <a:cs typeface="Arial" pitchFamily="34" charset="0"/>
              </a:rPr>
              <a:t>αιτητών</a:t>
            </a:r>
            <a:r>
              <a:rPr lang="el-GR" sz="1700" dirty="0" smtClean="0">
                <a:solidFill>
                  <a:schemeClr val="tx1"/>
                </a:solidFill>
                <a:latin typeface="Arial" pitchFamily="34" charset="0"/>
                <a:cs typeface="Arial" pitchFamily="34" charset="0"/>
              </a:rPr>
              <a:t> ασύλου και των προσφύγων</a:t>
            </a:r>
          </a:p>
          <a:p>
            <a:pPr lvl="1"/>
            <a:r>
              <a:rPr lang="el-GR" sz="1700" dirty="0">
                <a:solidFill>
                  <a:schemeClr val="tx1"/>
                </a:solidFill>
                <a:latin typeface="Arial" pitchFamily="34" charset="0"/>
                <a:cs typeface="Arial" pitchFamily="34" charset="0"/>
              </a:rPr>
              <a:t>υ</a:t>
            </a:r>
            <a:r>
              <a:rPr lang="el-GR" sz="1700" dirty="0" smtClean="0">
                <a:solidFill>
                  <a:schemeClr val="tx1"/>
                </a:solidFill>
                <a:latin typeface="Arial" pitchFamily="34" charset="0"/>
                <a:cs typeface="Arial" pitchFamily="34" charset="0"/>
              </a:rPr>
              <a:t>ποστήριξη Κρατών για καταπολέμηση της εμπορίας προσώπων</a:t>
            </a:r>
          </a:p>
          <a:p>
            <a:pPr lvl="1"/>
            <a:r>
              <a:rPr lang="el-GR" sz="1700" dirty="0">
                <a:solidFill>
                  <a:schemeClr val="tx1"/>
                </a:solidFill>
                <a:latin typeface="Arial" pitchFamily="34" charset="0"/>
                <a:cs typeface="Arial" pitchFamily="34" charset="0"/>
              </a:rPr>
              <a:t>υ</a:t>
            </a:r>
            <a:r>
              <a:rPr lang="el-GR" sz="1700" dirty="0" smtClean="0">
                <a:solidFill>
                  <a:schemeClr val="tx1"/>
                </a:solidFill>
                <a:latin typeface="Arial" pitchFamily="34" charset="0"/>
                <a:cs typeface="Arial" pitchFamily="34" charset="0"/>
              </a:rPr>
              <a:t>ποστήριξη Κρατών για προώθηση νομοσχεδίων που εξασφαλίζουν τα δικαιώματα των </a:t>
            </a:r>
            <a:r>
              <a:rPr lang="el-GR" sz="1700" dirty="0" err="1" smtClean="0">
                <a:solidFill>
                  <a:schemeClr val="tx1"/>
                </a:solidFill>
                <a:latin typeface="Arial" pitchFamily="34" charset="0"/>
                <a:cs typeface="Arial" pitchFamily="34" charset="0"/>
              </a:rPr>
              <a:t>αιτητών</a:t>
            </a:r>
            <a:r>
              <a:rPr lang="el-GR" sz="1700" dirty="0" smtClean="0">
                <a:solidFill>
                  <a:schemeClr val="tx1"/>
                </a:solidFill>
                <a:latin typeface="Arial" pitchFamily="34" charset="0"/>
                <a:cs typeface="Arial" pitchFamily="34" charset="0"/>
              </a:rPr>
              <a:t> ασύλου και των προσφύγων</a:t>
            </a:r>
          </a:p>
          <a:p>
            <a:pPr lvl="1"/>
            <a:r>
              <a:rPr lang="el-GR" sz="1700" dirty="0">
                <a:solidFill>
                  <a:schemeClr val="tx1"/>
                </a:solidFill>
                <a:latin typeface="Arial" pitchFamily="34" charset="0"/>
                <a:cs typeface="Arial" pitchFamily="34" charset="0"/>
              </a:rPr>
              <a:t>ε</a:t>
            </a:r>
            <a:r>
              <a:rPr lang="el-GR" sz="1700" dirty="0" smtClean="0">
                <a:solidFill>
                  <a:schemeClr val="tx1"/>
                </a:solidFill>
                <a:latin typeface="Arial" pitchFamily="34" charset="0"/>
                <a:cs typeface="Arial" pitchFamily="34" charset="0"/>
              </a:rPr>
              <a:t>κπαίδευση λειτουργών που εξετάζουν αιτήματα ασύλου</a:t>
            </a:r>
          </a:p>
          <a:p>
            <a:pPr lvl="1"/>
            <a:r>
              <a:rPr lang="el-GR" sz="1700" dirty="0" smtClean="0">
                <a:solidFill>
                  <a:schemeClr val="tx1"/>
                </a:solidFill>
                <a:latin typeface="Arial" pitchFamily="34" charset="0"/>
                <a:cs typeface="Arial" pitchFamily="34" charset="0"/>
              </a:rPr>
              <a:t>εξεύρεση λύσεων σε προβλήματα προσφύγων</a:t>
            </a:r>
          </a:p>
          <a:p>
            <a:pPr lvl="1"/>
            <a:r>
              <a:rPr lang="el-GR" sz="1700" dirty="0">
                <a:solidFill>
                  <a:schemeClr val="tx1"/>
                </a:solidFill>
                <a:latin typeface="Arial" pitchFamily="34" charset="0"/>
                <a:cs typeface="Arial" pitchFamily="34" charset="0"/>
              </a:rPr>
              <a:t>π</a:t>
            </a:r>
            <a:r>
              <a:rPr lang="el-GR" sz="1700" dirty="0" smtClean="0">
                <a:solidFill>
                  <a:schemeClr val="tx1"/>
                </a:solidFill>
                <a:latin typeface="Arial" pitchFamily="34" charset="0"/>
                <a:cs typeface="Arial" pitchFamily="34" charset="0"/>
              </a:rPr>
              <a:t>αροχή πληροφοριών</a:t>
            </a:r>
          </a:p>
          <a:p>
            <a:endParaRPr lang="en-GB" sz="2000" dirty="0"/>
          </a:p>
        </p:txBody>
      </p:sp>
      <p:sp>
        <p:nvSpPr>
          <p:cNvPr id="3" name="Rectangle 2"/>
          <p:cNvSpPr/>
          <p:nvPr/>
        </p:nvSpPr>
        <p:spPr>
          <a:xfrm>
            <a:off x="971600" y="116632"/>
            <a:ext cx="6984776" cy="707886"/>
          </a:xfrm>
          <a:prstGeom prst="rect">
            <a:avLst/>
          </a:prstGeom>
        </p:spPr>
        <p:txBody>
          <a:bodyPr wrap="square">
            <a:spAutoFit/>
          </a:bodyPr>
          <a:lstStyle/>
          <a:p>
            <a:pPr lvl="0" algn="ctr">
              <a:spcBef>
                <a:spcPts val="600"/>
              </a:spcBef>
              <a:buClr>
                <a:srgbClr val="727CA3"/>
              </a:buClr>
              <a:buSzPct val="76000"/>
            </a:pPr>
            <a:r>
              <a:rPr lang="el-GR" sz="2000" b="1" dirty="0" smtClean="0">
                <a:solidFill>
                  <a:prstClr val="black"/>
                </a:solidFill>
                <a:latin typeface="Arial" pitchFamily="34" charset="0"/>
                <a:cs typeface="Arial" pitchFamily="34" charset="0"/>
              </a:rPr>
              <a:t>ΥΠΑΤΗ ΑΡΜΟΣΤΕΙΑ ΤΩΝ ΗΝΩΜΕΝΩΝ ΕΘΝΩΝ ΓΙΑ ΤΟΥΣ ΠΡΟΣΦΥΓΕΣ </a:t>
            </a:r>
            <a:r>
              <a:rPr lang="en-US" sz="2000" b="1" dirty="0" smtClean="0">
                <a:solidFill>
                  <a:prstClr val="black"/>
                </a:solidFill>
                <a:latin typeface="Arial" pitchFamily="34" charset="0"/>
                <a:cs typeface="Arial" pitchFamily="34" charset="0"/>
              </a:rPr>
              <a:t>(UNHCR)</a:t>
            </a:r>
            <a:endParaRPr lang="el-GR" sz="2000" b="1" dirty="0">
              <a:solidFill>
                <a:prstClr val="black"/>
              </a:solidFill>
              <a:latin typeface="Arial" pitchFamily="34" charset="0"/>
              <a:cs typeface="Arial" pitchFamily="34" charset="0"/>
            </a:endParaRPr>
          </a:p>
        </p:txBody>
      </p:sp>
      <p:pic>
        <p:nvPicPr>
          <p:cNvPr id="4098" name="Picture 2" descr="C:\Users\User\Desktop\photos gia presentation\UNHC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6296" y="4572106"/>
            <a:ext cx="1562100" cy="2124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51051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95736" y="2204864"/>
            <a:ext cx="4885928" cy="958564"/>
          </a:xfrm>
        </p:spPr>
        <p:txBody>
          <a:bodyPr/>
          <a:lstStyle/>
          <a:p>
            <a:pPr marL="0" indent="0" algn="ctr">
              <a:buNone/>
            </a:pPr>
            <a:r>
              <a:rPr lang="el-GR" sz="4000" b="1" dirty="0" smtClean="0">
                <a:latin typeface="Arial" pitchFamily="34" charset="0"/>
                <a:cs typeface="Arial" pitchFamily="34" charset="0"/>
              </a:rPr>
              <a:t>Ευχαριστώ για την προσοχή σας</a:t>
            </a:r>
            <a:endParaRPr lang="en-GB" sz="4000" b="1" dirty="0">
              <a:latin typeface="Arial" pitchFamily="34" charset="0"/>
              <a:cs typeface="Arial" pitchFamily="34" charset="0"/>
            </a:endParaRPr>
          </a:p>
        </p:txBody>
      </p:sp>
    </p:spTree>
    <p:extLst>
      <p:ext uri="{BB962C8B-B14F-4D97-AF65-F5344CB8AC3E}">
        <p14:creationId xmlns:p14="http://schemas.microsoft.com/office/powerpoint/2010/main" val="386516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124744"/>
            <a:ext cx="7467600" cy="4864981"/>
          </a:xfrm>
        </p:spPr>
        <p:txBody>
          <a:bodyPr/>
          <a:lstStyle/>
          <a:p>
            <a:pPr algn="ctr">
              <a:buNone/>
            </a:pPr>
            <a:r>
              <a:rPr lang="el-GR" b="1" dirty="0" smtClean="0">
                <a:latin typeface="Arial" pitchFamily="34" charset="0"/>
                <a:cs typeface="Arial" pitchFamily="34" charset="0"/>
              </a:rPr>
              <a:t>ΕΘΝΙΚΗ ΝΟΜΟΘΕΣΙΑ ΓΙΑ ΤΟ ΑΣΥΛΟ</a:t>
            </a:r>
          </a:p>
          <a:p>
            <a:endParaRPr lang="el-GR" dirty="0" smtClean="0">
              <a:latin typeface="Arial" pitchFamily="34" charset="0"/>
              <a:cs typeface="Arial" pitchFamily="34" charset="0"/>
            </a:endParaRPr>
          </a:p>
          <a:p>
            <a:r>
              <a:rPr lang="el-GR" dirty="0" smtClean="0">
                <a:latin typeface="Arial" pitchFamily="34" charset="0"/>
                <a:cs typeface="Arial" pitchFamily="34" charset="0"/>
              </a:rPr>
              <a:t>Περί Προσφύγων Νόμοι 2000-2014</a:t>
            </a:r>
          </a:p>
          <a:p>
            <a:pPr>
              <a:buNone/>
            </a:pPr>
            <a:endParaRPr lang="el-GR" dirty="0" smtClean="0">
              <a:latin typeface="Arial" pitchFamily="34" charset="0"/>
              <a:cs typeface="Arial" pitchFamily="34" charset="0"/>
            </a:endParaRPr>
          </a:p>
          <a:p>
            <a:r>
              <a:rPr lang="el-GR" dirty="0" smtClean="0">
                <a:latin typeface="Arial" pitchFamily="34" charset="0"/>
                <a:cs typeface="Arial" pitchFamily="34" charset="0"/>
              </a:rPr>
              <a:t>Περί Προσφύγων (Συνθήκες Υποδοχής </a:t>
            </a:r>
            <a:r>
              <a:rPr lang="el-GR" dirty="0" err="1" smtClean="0">
                <a:latin typeface="Arial" pitchFamily="34" charset="0"/>
                <a:cs typeface="Arial" pitchFamily="34" charset="0"/>
              </a:rPr>
              <a:t>Αιτητών</a:t>
            </a:r>
            <a:r>
              <a:rPr lang="el-GR" dirty="0" smtClean="0">
                <a:latin typeface="Arial" pitchFamily="34" charset="0"/>
                <a:cs typeface="Arial" pitchFamily="34" charset="0"/>
              </a:rPr>
              <a:t>)Κανονισμοί του 2005-2013</a:t>
            </a:r>
          </a:p>
          <a:p>
            <a:endParaRPr lang="el-GR" dirty="0" smtClean="0"/>
          </a:p>
          <a:p>
            <a:endParaRPr lang="el-GR" dirty="0" smtClean="0"/>
          </a:p>
          <a:p>
            <a:pPr>
              <a:buNone/>
            </a:pPr>
            <a:endParaRPr lang="en-US" dirty="0"/>
          </a:p>
        </p:txBody>
      </p:sp>
    </p:spTree>
    <p:extLst>
      <p:ext uri="{BB962C8B-B14F-4D97-AF65-F5344CB8AC3E}">
        <p14:creationId xmlns:p14="http://schemas.microsoft.com/office/powerpoint/2010/main" val="6564052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764704"/>
            <a:ext cx="8136904" cy="6093296"/>
          </a:xfrm>
        </p:spPr>
        <p:txBody>
          <a:bodyPr/>
          <a:lstStyle/>
          <a:p>
            <a:pPr algn="ctr">
              <a:buNone/>
            </a:pPr>
            <a:r>
              <a:rPr lang="el-GR" b="1" dirty="0" smtClean="0">
                <a:latin typeface="Arial" pitchFamily="34" charset="0"/>
                <a:cs typeface="Arial" pitchFamily="34" charset="0"/>
              </a:rPr>
              <a:t>Σημαντικές τροποποιήσεις του περί Προσφύγων Νόμου τα τελευταία δύο χρόνια</a:t>
            </a:r>
            <a:endParaRPr lang="el-GR" dirty="0" smtClean="0">
              <a:latin typeface="Arial" pitchFamily="34" charset="0"/>
              <a:cs typeface="Arial" pitchFamily="34" charset="0"/>
            </a:endParaRPr>
          </a:p>
          <a:p>
            <a:r>
              <a:rPr lang="el-GR" sz="2400" dirty="0" smtClean="0">
                <a:latin typeface="Arial" pitchFamily="34" charset="0"/>
                <a:cs typeface="Arial" pitchFamily="34" charset="0"/>
              </a:rPr>
              <a:t>Παροχή υλικών συνθηκών υποδοχής από τις Υπηρεσίες Κοινωνικής Ευημερίας υπό τη μορφή κουπονιών/δελτίων</a:t>
            </a:r>
          </a:p>
          <a:p>
            <a:r>
              <a:rPr lang="el-GR" sz="2400" dirty="0" smtClean="0">
                <a:latin typeface="Arial" pitchFamily="34" charset="0"/>
                <a:cs typeface="Arial" pitchFamily="34" charset="0"/>
              </a:rPr>
              <a:t>Η αρμοδιότητα οικογενειακής επανένωσης προσφύγων έχει ανατεθεί στον Διευθυντή του Τμήματος Αρχείου Πληθυσμού και Μετανάστευσης</a:t>
            </a:r>
          </a:p>
          <a:p>
            <a:r>
              <a:rPr lang="el-GR" sz="2400" dirty="0" smtClean="0">
                <a:latin typeface="Arial" pitchFamily="34" charset="0"/>
                <a:cs typeface="Arial" pitchFamily="34" charset="0"/>
              </a:rPr>
              <a:t>Καταργήθηκε το διάταγμα που καθόριζε τους τομείς εργασίας για τους κατόχους συμπληρωματικής προστασίας- άμεση πρόσβαση στην αγορά εργασίας χωρίς περιορισμούς</a:t>
            </a:r>
            <a:endParaRPr lang="en-US" sz="2400" dirty="0" smtClean="0">
              <a:latin typeface="Arial" pitchFamily="34" charset="0"/>
              <a:cs typeface="Arial" pitchFamily="34" charset="0"/>
            </a:endParaRPr>
          </a:p>
          <a:p>
            <a:r>
              <a:rPr lang="el-GR" sz="2400" dirty="0" smtClean="0">
                <a:latin typeface="Arial" pitchFamily="34" charset="0"/>
                <a:cs typeface="Arial" pitchFamily="34" charset="0"/>
              </a:rPr>
              <a:t>Η απόφαση του Προϊσταμένου με την οποία χορηγείται σε </a:t>
            </a:r>
            <a:r>
              <a:rPr lang="el-GR" sz="2400" dirty="0" err="1" smtClean="0">
                <a:latin typeface="Arial" pitchFamily="34" charset="0"/>
                <a:cs typeface="Arial" pitchFamily="34" charset="0"/>
              </a:rPr>
              <a:t>αιτητή</a:t>
            </a:r>
            <a:r>
              <a:rPr lang="el-GR" sz="2400" dirty="0" smtClean="0">
                <a:latin typeface="Arial" pitchFamily="34" charset="0"/>
                <a:cs typeface="Arial" pitchFamily="34" charset="0"/>
              </a:rPr>
              <a:t> καθεστώς συμπληρωματικής προστασίας συνιστά αρνητική απόφαση και μπορεί να προσβληθεί δυνάμει του Άρθρου 146 του Συντάγματος</a:t>
            </a:r>
            <a:r>
              <a:rPr lang="el-GR" sz="2400" dirty="0" smtClean="0"/>
              <a:t>	</a:t>
            </a:r>
          </a:p>
          <a:p>
            <a:endParaRPr lang="en-US" dirty="0"/>
          </a:p>
        </p:txBody>
      </p:sp>
    </p:spTree>
    <p:extLst>
      <p:ext uri="{BB962C8B-B14F-4D97-AF65-F5344CB8AC3E}">
        <p14:creationId xmlns:p14="http://schemas.microsoft.com/office/powerpoint/2010/main" val="4003120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60648"/>
            <a:ext cx="8054280" cy="6336704"/>
          </a:xfrm>
        </p:spPr>
        <p:txBody>
          <a:bodyPr/>
          <a:lstStyle/>
          <a:p>
            <a:pPr algn="ctr">
              <a:buNone/>
            </a:pPr>
            <a:r>
              <a:rPr lang="el-GR" b="1" dirty="0" smtClean="0">
                <a:latin typeface="Arial" pitchFamily="34" charset="0"/>
                <a:cs typeface="Arial" pitchFamily="34" charset="0"/>
              </a:rPr>
              <a:t>Αναδιατυπωμένα κοινοτικά νομοθετήματα για το άσυλο Εναρμόνιση</a:t>
            </a:r>
          </a:p>
          <a:p>
            <a:pPr algn="ctr">
              <a:buNone/>
            </a:pPr>
            <a:endParaRPr lang="el-GR" dirty="0" smtClean="0">
              <a:latin typeface="Arial" pitchFamily="34" charset="0"/>
              <a:cs typeface="Arial" pitchFamily="34" charset="0"/>
            </a:endParaRPr>
          </a:p>
          <a:p>
            <a:pPr>
              <a:buNone/>
            </a:pPr>
            <a:r>
              <a:rPr lang="el-GR" b="1" dirty="0" smtClean="0">
                <a:latin typeface="Arial" pitchFamily="34" charset="0"/>
                <a:cs typeface="Arial" pitchFamily="34" charset="0"/>
              </a:rPr>
              <a:t>Οδηγία για την Αναγνώριση 2011/95/ΕΕ</a:t>
            </a:r>
            <a:endParaRPr lang="el-GR" sz="2400" dirty="0" smtClean="0">
              <a:latin typeface="Arial" pitchFamily="34" charset="0"/>
              <a:cs typeface="Arial" pitchFamily="34" charset="0"/>
            </a:endParaRPr>
          </a:p>
          <a:p>
            <a:r>
              <a:rPr lang="el-GR" sz="2400" dirty="0" smtClean="0">
                <a:latin typeface="Arial" pitchFamily="34" charset="0"/>
                <a:cs typeface="Arial" pitchFamily="34" charset="0"/>
              </a:rPr>
              <a:t>περί Προσφύγων (τροποποιητικός) Νόμος του 2014 (Ν.58(Ι)/2014) </a:t>
            </a:r>
          </a:p>
          <a:p>
            <a:r>
              <a:rPr lang="el-GR" sz="2400" dirty="0" smtClean="0">
                <a:latin typeface="Arial" pitchFamily="34" charset="0"/>
                <a:cs typeface="Arial" pitchFamily="34" charset="0"/>
              </a:rPr>
              <a:t>περί Προσφύγων (τροποποιητικός (αρ. 2)Νόμος του 2014 (Ν.59(Ι)/2014)</a:t>
            </a:r>
          </a:p>
          <a:p>
            <a:pPr>
              <a:buNone/>
            </a:pPr>
            <a:endParaRPr lang="el-GR" sz="2400" dirty="0" smtClean="0">
              <a:latin typeface="Arial" pitchFamily="34" charset="0"/>
              <a:cs typeface="Arial" pitchFamily="34" charset="0"/>
            </a:endParaRPr>
          </a:p>
          <a:p>
            <a:pPr lvl="0">
              <a:buNone/>
            </a:pPr>
            <a:r>
              <a:rPr lang="el-GR" sz="2400" b="1" dirty="0" smtClean="0">
                <a:latin typeface="Arial" pitchFamily="34" charset="0"/>
                <a:cs typeface="Arial" pitchFamily="34" charset="0"/>
              </a:rPr>
              <a:t>Οδηγία για τις Διαδικασίες 2013/32/ΕΕ και Οδηγία για τις Συνθήκες Υποδοχής 2013/33/ΕΕ</a:t>
            </a:r>
          </a:p>
          <a:p>
            <a:pPr>
              <a:buNone/>
            </a:pPr>
            <a:endParaRPr lang="el-GR" sz="2400" dirty="0" smtClean="0">
              <a:latin typeface="Arial" pitchFamily="34" charset="0"/>
              <a:cs typeface="Arial" pitchFamily="34" charset="0"/>
            </a:endParaRPr>
          </a:p>
          <a:p>
            <a:pPr>
              <a:buNone/>
            </a:pPr>
            <a:r>
              <a:rPr lang="el-GR" sz="2400" dirty="0" smtClean="0">
                <a:latin typeface="Arial" pitchFamily="34" charset="0"/>
                <a:cs typeface="Arial" pitchFamily="34" charset="0"/>
              </a:rPr>
              <a:t>Περί Προσφύγων τροποποιητικά Νομοσχέδια του 2015</a:t>
            </a:r>
            <a:r>
              <a:rPr lang="en-US" sz="2400" dirty="0">
                <a:latin typeface="Arial" pitchFamily="34" charset="0"/>
                <a:cs typeface="Arial" pitchFamily="34" charset="0"/>
              </a:rPr>
              <a:t> </a:t>
            </a:r>
            <a:r>
              <a:rPr lang="en-US" sz="2400" dirty="0" smtClean="0">
                <a:latin typeface="Arial" pitchFamily="34" charset="0"/>
                <a:cs typeface="Arial" pitchFamily="34" charset="0"/>
              </a:rPr>
              <a:t>-</a:t>
            </a:r>
            <a:r>
              <a:rPr lang="el-GR" sz="2400" dirty="0" smtClean="0">
                <a:latin typeface="Arial" pitchFamily="34" charset="0"/>
                <a:cs typeface="Arial" pitchFamily="34" charset="0"/>
              </a:rPr>
              <a:t>εναρμόνιση αναμένεται πριν το τέλος του 2015</a:t>
            </a:r>
          </a:p>
          <a:p>
            <a:pPr>
              <a:buNone/>
            </a:pPr>
            <a:endParaRPr lang="en-US" dirty="0"/>
          </a:p>
        </p:txBody>
      </p:sp>
    </p:spTree>
    <p:extLst>
      <p:ext uri="{BB962C8B-B14F-4D97-AF65-F5344CB8AC3E}">
        <p14:creationId xmlns:p14="http://schemas.microsoft.com/office/powerpoint/2010/main" val="1319718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7224" y="579438"/>
            <a:ext cx="7781200" cy="905346"/>
          </a:xfrm>
        </p:spPr>
        <p:txBody>
          <a:bodyPr>
            <a:noAutofit/>
          </a:bodyPr>
          <a:lstStyle/>
          <a:p>
            <a:pPr algn="ctr"/>
            <a:endParaRPr lang="en-US" sz="3200" dirty="0" smtClean="0">
              <a:solidFill>
                <a:schemeClr val="accent1">
                  <a:tint val="88000"/>
                  <a:satMod val="150000"/>
                </a:schemeClr>
              </a:solidFill>
              <a:effectLst>
                <a:outerShdw blurRad="53975" dist="22860" dir="5400000" algn="tl" rotWithShape="0">
                  <a:srgbClr val="000000">
                    <a:alpha val="55000"/>
                  </a:srgbClr>
                </a:outerShdw>
              </a:effectLst>
              <a:latin typeface="Calibri" pitchFamily="34" charset="0"/>
              <a:ea typeface="+mj-ea"/>
              <a:cs typeface="Calibri" pitchFamily="34" charset="0"/>
              <a:sym typeface="Helvetica" charset="0"/>
            </a:endParaRPr>
          </a:p>
          <a:p>
            <a:pPr algn="ctr"/>
            <a:endParaRPr lang="en-US" sz="3200" dirty="0">
              <a:solidFill>
                <a:schemeClr val="accent1">
                  <a:tint val="88000"/>
                  <a:satMod val="150000"/>
                </a:schemeClr>
              </a:solidFill>
              <a:effectLst>
                <a:outerShdw blurRad="53975" dist="22860" dir="5400000" algn="tl" rotWithShape="0">
                  <a:srgbClr val="000000">
                    <a:alpha val="55000"/>
                  </a:srgbClr>
                </a:outerShdw>
              </a:effectLst>
              <a:latin typeface="Calibri" pitchFamily="34" charset="0"/>
              <a:ea typeface="+mj-ea"/>
              <a:cs typeface="Calibri" pitchFamily="34" charset="0"/>
              <a:sym typeface="Helvetica" charset="0"/>
            </a:endParaRPr>
          </a:p>
          <a:p>
            <a:pPr algn="ctr"/>
            <a:r>
              <a:rPr lang="el-GR" sz="3000" dirty="0" smtClean="0">
                <a:effectLst>
                  <a:outerShdw blurRad="53975" dist="22860" dir="5400000" algn="tl" rotWithShape="0">
                    <a:srgbClr val="000000">
                      <a:alpha val="55000"/>
                    </a:srgbClr>
                  </a:outerShdw>
                </a:effectLst>
                <a:latin typeface="Arial" pitchFamily="34" charset="0"/>
                <a:ea typeface="+mj-ea"/>
                <a:cs typeface="Arial" pitchFamily="34" charset="0"/>
                <a:sym typeface="Helvetica" charset="0"/>
              </a:rPr>
              <a:t>Πορεία προς την Υιοθέτηση ενός Κοινού Ευρωπαϊκού Συστήματος Ασύλου </a:t>
            </a:r>
            <a:endParaRPr lang="en-US" sz="3000" dirty="0" smtClean="0">
              <a:effectLst>
                <a:outerShdw blurRad="53975" dist="22860" dir="5400000" algn="tl" rotWithShape="0">
                  <a:srgbClr val="000000">
                    <a:alpha val="55000"/>
                  </a:srgbClr>
                </a:outerShdw>
              </a:effectLst>
              <a:latin typeface="Arial" pitchFamily="34" charset="0"/>
              <a:ea typeface="+mj-ea"/>
              <a:cs typeface="Arial" pitchFamily="34" charset="0"/>
              <a:sym typeface="Helvetica" charset="0"/>
            </a:endParaRPr>
          </a:p>
          <a:p>
            <a:pPr algn="ctr"/>
            <a:endParaRPr lang="en-US" sz="3200" dirty="0" smtClean="0">
              <a:solidFill>
                <a:schemeClr val="accent1">
                  <a:tint val="88000"/>
                  <a:satMod val="150000"/>
                </a:schemeClr>
              </a:solidFill>
              <a:effectLst>
                <a:outerShdw blurRad="53975" dist="22860" dir="5400000" algn="tl" rotWithShape="0">
                  <a:srgbClr val="000000">
                    <a:alpha val="55000"/>
                  </a:srgbClr>
                </a:outerShdw>
              </a:effectLst>
              <a:latin typeface="Calibri" pitchFamily="34" charset="0"/>
              <a:ea typeface="+mj-ea"/>
              <a:cs typeface="Calibri" pitchFamily="34" charset="0"/>
              <a:sym typeface="Helvetica" charset="0"/>
            </a:endParaRPr>
          </a:p>
        </p:txBody>
      </p:sp>
      <p:sp>
        <p:nvSpPr>
          <p:cNvPr id="5" name="Content Placeholder 4"/>
          <p:cNvSpPr>
            <a:spLocks noGrp="1"/>
          </p:cNvSpPr>
          <p:nvPr>
            <p:ph sz="quarter" idx="2"/>
          </p:nvPr>
        </p:nvSpPr>
        <p:spPr>
          <a:xfrm>
            <a:off x="611560" y="1700808"/>
            <a:ext cx="3931920" cy="3489960"/>
          </a:xfrm>
        </p:spPr>
        <p:txBody>
          <a:bodyPr>
            <a:normAutofit fontScale="92500"/>
          </a:bodyPr>
          <a:lstStyle/>
          <a:p>
            <a:endParaRPr lang="en-US" sz="2100" dirty="0" smtClean="0">
              <a:latin typeface="Arial" pitchFamily="34" charset="0"/>
            </a:endParaRPr>
          </a:p>
          <a:p>
            <a:r>
              <a:rPr lang="el-GR" sz="2100" dirty="0" smtClean="0">
                <a:latin typeface="Arial" pitchFamily="34" charset="0"/>
              </a:rPr>
              <a:t>Συνθήκη του Μάαστριχτ </a:t>
            </a:r>
            <a:r>
              <a:rPr lang="en-US" sz="2100" dirty="0" smtClean="0">
                <a:latin typeface="Arial" pitchFamily="34" charset="0"/>
              </a:rPr>
              <a:t>(1991): </a:t>
            </a:r>
            <a:r>
              <a:rPr lang="el-GR" dirty="0" smtClean="0">
                <a:latin typeface="Arial" pitchFamily="34" charset="0"/>
                <a:cs typeface="Arial" pitchFamily="34" charset="0"/>
              </a:rPr>
              <a:t>«</a:t>
            </a:r>
            <a:r>
              <a:rPr lang="el-GR" sz="2100" i="1" dirty="0" smtClean="0">
                <a:latin typeface="Arial" pitchFamily="34" charset="0"/>
              </a:rPr>
              <a:t>τα κράτη μέλη θεωρούν </a:t>
            </a:r>
            <a:r>
              <a:rPr lang="en-US" sz="2100" i="1" dirty="0" smtClean="0">
                <a:latin typeface="Arial" pitchFamily="34" charset="0"/>
              </a:rPr>
              <a:t>[</a:t>
            </a:r>
            <a:r>
              <a:rPr lang="el-GR" sz="2100" i="1" dirty="0" smtClean="0">
                <a:latin typeface="Arial" pitchFamily="34" charset="0"/>
              </a:rPr>
              <a:t>τον τομέα του ασύλου] ως θέματα κοινού ενδιαφέροντος</a:t>
            </a:r>
            <a:r>
              <a:rPr lang="el-GR" dirty="0" smtClean="0">
                <a:latin typeface="Arial" pitchFamily="34" charset="0"/>
                <a:cs typeface="Arial" pitchFamily="34" charset="0"/>
              </a:rPr>
              <a:t>» </a:t>
            </a:r>
            <a:r>
              <a:rPr lang="el-GR" sz="2100" dirty="0" smtClean="0">
                <a:latin typeface="Arial" pitchFamily="34" charset="0"/>
              </a:rPr>
              <a:t>γεγονός που τους επιβάλλει να </a:t>
            </a:r>
            <a:r>
              <a:rPr lang="el-GR" dirty="0" smtClean="0">
                <a:latin typeface="Arial" pitchFamily="34" charset="0"/>
                <a:cs typeface="Arial" pitchFamily="34" charset="0"/>
              </a:rPr>
              <a:t>«</a:t>
            </a:r>
            <a:r>
              <a:rPr lang="el-GR" sz="2100" i="1" dirty="0" smtClean="0">
                <a:latin typeface="Arial" pitchFamily="34" charset="0"/>
              </a:rPr>
              <a:t>αλληλοενημερώνονται και συνεννοούνται στα πλαίσια του Συμβουλίου, προκειμένου να συντονίσουν τη δράση τους</a:t>
            </a:r>
            <a:r>
              <a:rPr lang="el-GR" dirty="0" smtClean="0">
                <a:latin typeface="Arial" pitchFamily="34" charset="0"/>
                <a:cs typeface="Arial" pitchFamily="34" charset="0"/>
              </a:rPr>
              <a:t>»</a:t>
            </a:r>
            <a:endParaRPr lang="en-US" dirty="0" smtClean="0">
              <a:latin typeface="Arial" pitchFamily="34" charset="0"/>
              <a:cs typeface="Arial" pitchFamily="34" charset="0"/>
            </a:endParaRPr>
          </a:p>
          <a:p>
            <a:endParaRPr lang="en-US" dirty="0"/>
          </a:p>
        </p:txBody>
      </p:sp>
      <p:sp>
        <p:nvSpPr>
          <p:cNvPr id="6" name="Content Placeholder 5"/>
          <p:cNvSpPr>
            <a:spLocks noGrp="1"/>
          </p:cNvSpPr>
          <p:nvPr>
            <p:ph sz="quarter" idx="4"/>
          </p:nvPr>
        </p:nvSpPr>
        <p:spPr>
          <a:xfrm>
            <a:off x="4644008" y="1484784"/>
            <a:ext cx="3931920" cy="4536504"/>
          </a:xfrm>
        </p:spPr>
        <p:txBody>
          <a:bodyPr>
            <a:noAutofit/>
          </a:bodyPr>
          <a:lstStyle/>
          <a:p>
            <a:endParaRPr lang="en-US" sz="2000" dirty="0" smtClean="0">
              <a:latin typeface="Arial" pitchFamily="34" charset="0"/>
            </a:endParaRPr>
          </a:p>
          <a:p>
            <a:r>
              <a:rPr lang="el-GR" sz="2000" dirty="0" smtClean="0">
                <a:latin typeface="Arial" pitchFamily="34" charset="0"/>
              </a:rPr>
              <a:t>Συνθήκη του Άμστερνταμ</a:t>
            </a:r>
            <a:r>
              <a:rPr lang="en-US" sz="2000" dirty="0" smtClean="0">
                <a:latin typeface="Arial" pitchFamily="34" charset="0"/>
              </a:rPr>
              <a:t> (1997)</a:t>
            </a:r>
            <a:r>
              <a:rPr lang="el-GR" sz="2000" dirty="0" smtClean="0">
                <a:latin typeface="Arial" pitchFamily="34" charset="0"/>
              </a:rPr>
              <a:t>: «</a:t>
            </a:r>
            <a:r>
              <a:rPr lang="el-GR" sz="2000" i="1" dirty="0" smtClean="0">
                <a:latin typeface="Arial" pitchFamily="34" charset="0"/>
              </a:rPr>
              <a:t>Η Ένωση θέτει ως στόχους:… να διατηρήσει και να αναπτύξει την Ένωση ως χώρο ελευθερίας, ασφάλειας και δικαιοσύνης, μέσα στον οποίο εξασφαλίζεται η ελεύθερη κυκλοφορία των προσώπων σε συνδυασμό με κατάλληλα μέτρα όσον αφορά τους ελέγχους στα εξωτερικά σύνορα, το</a:t>
            </a:r>
            <a:r>
              <a:rPr lang="en-US" sz="2000" i="1" dirty="0" smtClean="0">
                <a:latin typeface="Arial" pitchFamily="34" charset="0"/>
              </a:rPr>
              <a:t> </a:t>
            </a:r>
            <a:r>
              <a:rPr lang="el-GR" sz="2000" b="1" i="1" dirty="0" smtClean="0">
                <a:latin typeface="Arial" pitchFamily="34" charset="0"/>
              </a:rPr>
              <a:t>άσυλο, τη μετανάστευση </a:t>
            </a:r>
            <a:r>
              <a:rPr lang="el-GR" sz="2000" i="1" dirty="0" smtClean="0">
                <a:latin typeface="Arial" pitchFamily="34" charset="0"/>
              </a:rPr>
              <a:t> και την πρόληψη και καταστολή της εγκληματικότητας</a:t>
            </a:r>
            <a:r>
              <a:rPr lang="el-GR" sz="2000" dirty="0" smtClean="0">
                <a:latin typeface="Arial" pitchFamily="34" charset="0"/>
              </a:rPr>
              <a:t>». </a:t>
            </a:r>
          </a:p>
          <a:p>
            <a:endParaRPr lang="en-US" sz="1800" dirty="0"/>
          </a:p>
        </p:txBody>
      </p:sp>
    </p:spTree>
    <p:extLst>
      <p:ext uri="{BB962C8B-B14F-4D97-AF65-F5344CB8AC3E}">
        <p14:creationId xmlns:p14="http://schemas.microsoft.com/office/powerpoint/2010/main" val="24219698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183880" cy="1051560"/>
          </a:xfrm>
        </p:spPr>
        <p:txBody>
          <a:bodyPr>
            <a:normAutofit/>
          </a:bodyPr>
          <a:lstStyle/>
          <a:p>
            <a:r>
              <a:rPr lang="el-GR" sz="2800" b="1" dirty="0" smtClean="0">
                <a:solidFill>
                  <a:schemeClr val="tx1"/>
                </a:solidFill>
                <a:latin typeface="Arial" pitchFamily="34" charset="0"/>
                <a:cs typeface="Arial" pitchFamily="34" charset="0"/>
              </a:rPr>
              <a:t>Ευρωπαϊκές Οδηγίες και κανονισμοί</a:t>
            </a:r>
            <a:endParaRPr lang="en-US" sz="2800" b="1"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539552" y="1700808"/>
            <a:ext cx="8183880" cy="4464496"/>
          </a:xfrm>
        </p:spPr>
        <p:txBody>
          <a:bodyPr>
            <a:normAutofit fontScale="92500" lnSpcReduction="10000"/>
          </a:bodyPr>
          <a:lstStyle/>
          <a:p>
            <a:r>
              <a:rPr lang="el-GR" sz="1900" b="1" dirty="0" smtClean="0">
                <a:latin typeface="Arial" pitchFamily="34" charset="0"/>
                <a:cs typeface="Arial" pitchFamily="34" charset="0"/>
              </a:rPr>
              <a:t>Η Ευρωπαϊκή Ένωση</a:t>
            </a:r>
            <a:r>
              <a:rPr lang="el-GR" sz="1900" dirty="0" smtClean="0">
                <a:latin typeface="Arial" pitchFamily="34" charset="0"/>
                <a:cs typeface="Arial" pitchFamily="34" charset="0"/>
              </a:rPr>
              <a:t> από το 1999 έχει υιοθετήσει μια σειρά νομικών κειμένων που έχουν στόχο να θέσουν ελάχιστους κοινούς κανόνες στις πολιτικές των κρατών μελών σε </a:t>
            </a:r>
            <a:r>
              <a:rPr lang="el-GR" sz="1900" dirty="0" err="1" smtClean="0">
                <a:latin typeface="Arial" pitchFamily="34" charset="0"/>
                <a:cs typeface="Arial" pitchFamily="34" charset="0"/>
              </a:rPr>
              <a:t>ό,τι</a:t>
            </a:r>
            <a:r>
              <a:rPr lang="el-GR" sz="1900" dirty="0" smtClean="0">
                <a:latin typeface="Arial" pitchFamily="34" charset="0"/>
                <a:cs typeface="Arial" pitchFamily="34" charset="0"/>
              </a:rPr>
              <a:t> αφορά:</a:t>
            </a:r>
          </a:p>
          <a:p>
            <a:pPr lvl="1">
              <a:buFont typeface="Wingdings" pitchFamily="2" charset="2"/>
              <a:buChar char="v"/>
            </a:pPr>
            <a:r>
              <a:rPr lang="el-GR" sz="1800" dirty="0" smtClean="0">
                <a:solidFill>
                  <a:schemeClr val="tx1"/>
                </a:solidFill>
                <a:latin typeface="Arial" pitchFamily="34" charset="0"/>
                <a:cs typeface="Arial" pitchFamily="34" charset="0"/>
              </a:rPr>
              <a:t>την υποδοχή των </a:t>
            </a:r>
            <a:r>
              <a:rPr lang="el-GR" sz="1800" dirty="0" err="1" smtClean="0">
                <a:solidFill>
                  <a:schemeClr val="tx1"/>
                </a:solidFill>
                <a:latin typeface="Arial" pitchFamily="34" charset="0"/>
                <a:cs typeface="Arial" pitchFamily="34" charset="0"/>
              </a:rPr>
              <a:t>αιτητών</a:t>
            </a:r>
            <a:r>
              <a:rPr lang="el-GR" sz="1800" dirty="0" smtClean="0">
                <a:solidFill>
                  <a:schemeClr val="tx1"/>
                </a:solidFill>
                <a:latin typeface="Arial" pitchFamily="34" charset="0"/>
                <a:cs typeface="Arial" pitchFamily="34" charset="0"/>
              </a:rPr>
              <a:t> ασύλου, </a:t>
            </a:r>
          </a:p>
          <a:p>
            <a:pPr lvl="1">
              <a:buFont typeface="Wingdings" pitchFamily="2" charset="2"/>
              <a:buChar char="v"/>
            </a:pPr>
            <a:r>
              <a:rPr lang="el-GR" sz="1800" dirty="0" smtClean="0">
                <a:solidFill>
                  <a:schemeClr val="tx1"/>
                </a:solidFill>
                <a:latin typeface="Arial" pitchFamily="34" charset="0"/>
                <a:cs typeface="Arial" pitchFamily="34" charset="0"/>
              </a:rPr>
              <a:t>τους λόγους για τους οποίους κάποιος </a:t>
            </a:r>
            <a:r>
              <a:rPr lang="el-GR" sz="1800" dirty="0" err="1" smtClean="0">
                <a:solidFill>
                  <a:schemeClr val="tx1"/>
                </a:solidFill>
                <a:latin typeface="Arial" pitchFamily="34" charset="0"/>
                <a:cs typeface="Arial" pitchFamily="34" charset="0"/>
              </a:rPr>
              <a:t>αιτητής</a:t>
            </a:r>
            <a:r>
              <a:rPr lang="el-GR" sz="1800" dirty="0" smtClean="0">
                <a:solidFill>
                  <a:schemeClr val="tx1"/>
                </a:solidFill>
                <a:latin typeface="Arial" pitchFamily="34" charset="0"/>
                <a:cs typeface="Arial" pitchFamily="34" charset="0"/>
              </a:rPr>
              <a:t> μπορεί να αναγνωρισθεί ως πρόσφυγας</a:t>
            </a:r>
          </a:p>
          <a:p>
            <a:pPr lvl="1">
              <a:buFont typeface="Wingdings" pitchFamily="2" charset="2"/>
              <a:buChar char="v"/>
            </a:pPr>
            <a:r>
              <a:rPr lang="el-GR" sz="1800" dirty="0" smtClean="0">
                <a:solidFill>
                  <a:schemeClr val="tx1"/>
                </a:solidFill>
                <a:latin typeface="Arial" pitchFamily="34" charset="0"/>
                <a:cs typeface="Arial" pitchFamily="34" charset="0"/>
              </a:rPr>
              <a:t>τις διαδικασίες με τις οποίες εξετάζεται η αίτησή του. </a:t>
            </a:r>
          </a:p>
          <a:p>
            <a:pPr lvl="1">
              <a:buNone/>
            </a:pPr>
            <a:r>
              <a:rPr lang="el-GR" sz="1800" dirty="0" smtClean="0">
                <a:solidFill>
                  <a:schemeClr val="tx1"/>
                </a:solidFill>
                <a:latin typeface="Arial" pitchFamily="34" charset="0"/>
                <a:cs typeface="Arial" pitchFamily="34" charset="0"/>
              </a:rPr>
              <a:t> </a:t>
            </a:r>
          </a:p>
          <a:p>
            <a:r>
              <a:rPr lang="el-GR" sz="1900" dirty="0" smtClean="0">
                <a:latin typeface="Arial" pitchFamily="34" charset="0"/>
                <a:cs typeface="Arial" pitchFamily="34" charset="0"/>
              </a:rPr>
              <a:t>Αναδιατύπωση των υφιστάμενων νομικών κειμένων</a:t>
            </a:r>
          </a:p>
          <a:p>
            <a:pPr lvl="1">
              <a:buFont typeface="Wingdings" pitchFamily="2" charset="2"/>
              <a:buChar char="v"/>
            </a:pPr>
            <a:r>
              <a:rPr lang="el-GR" sz="1800" dirty="0" smtClean="0">
                <a:solidFill>
                  <a:schemeClr val="tx1"/>
                </a:solidFill>
                <a:latin typeface="Arial" pitchFamily="34" charset="0"/>
                <a:cs typeface="Arial" pitchFamily="34" charset="0"/>
              </a:rPr>
              <a:t>Εισαγωγή της έννοιας ‘Διεθνής Προστασία’</a:t>
            </a:r>
          </a:p>
          <a:p>
            <a:pPr lvl="1">
              <a:buFont typeface="Wingdings" pitchFamily="2" charset="2"/>
              <a:buChar char="v"/>
            </a:pPr>
            <a:r>
              <a:rPr lang="el-GR" sz="1800" dirty="0" smtClean="0">
                <a:solidFill>
                  <a:schemeClr val="tx1"/>
                </a:solidFill>
                <a:latin typeface="Arial" pitchFamily="34" charset="0"/>
                <a:cs typeface="Arial" pitchFamily="34" charset="0"/>
              </a:rPr>
              <a:t>Περαιτέρω μείωση των ανομοιοτήτων όσον αφορά στη λήψη αποφάσεων και στις διαδικασίες ασύλου μεταξύ ΚΜ</a:t>
            </a:r>
          </a:p>
          <a:p>
            <a:pPr lvl="1">
              <a:buFont typeface="Wingdings" pitchFamily="2" charset="2"/>
              <a:buChar char="v"/>
            </a:pPr>
            <a:r>
              <a:rPr lang="el-GR" sz="1800" dirty="0" smtClean="0">
                <a:solidFill>
                  <a:schemeClr val="tx1"/>
                </a:solidFill>
                <a:latin typeface="Arial" pitchFamily="34" charset="0"/>
                <a:cs typeface="Arial" pitchFamily="34" charset="0"/>
              </a:rPr>
              <a:t>Εναρμόνιση με τις αποφάσεις δικαστηρίων – Νομολογία</a:t>
            </a:r>
          </a:p>
          <a:p>
            <a:pPr lvl="1">
              <a:buFont typeface="Wingdings" pitchFamily="2" charset="2"/>
              <a:buChar char="v"/>
            </a:pPr>
            <a:r>
              <a:rPr lang="el-GR" sz="1800" dirty="0" smtClean="0">
                <a:solidFill>
                  <a:schemeClr val="tx1"/>
                </a:solidFill>
                <a:latin typeface="Arial" pitchFamily="34" charset="0"/>
                <a:cs typeface="Arial" pitchFamily="34" charset="0"/>
              </a:rPr>
              <a:t>Αύξηση των επιπέδων προστασίας</a:t>
            </a:r>
          </a:p>
          <a:p>
            <a:pPr lvl="1">
              <a:buFont typeface="Wingdings" pitchFamily="2" charset="2"/>
              <a:buChar char="v"/>
            </a:pPr>
            <a:r>
              <a:rPr lang="el-GR" sz="1800" dirty="0" smtClean="0">
                <a:solidFill>
                  <a:schemeClr val="tx1"/>
                </a:solidFill>
                <a:latin typeface="Arial" pitchFamily="34" charset="0"/>
                <a:cs typeface="Arial" pitchFamily="34" charset="0"/>
              </a:rPr>
              <a:t>Διασφάλιση της αποτελεσματικότητας των διαδικασιών των ΚΜ</a:t>
            </a:r>
          </a:p>
          <a:p>
            <a:endParaRPr lang="en-US" sz="1900" dirty="0" smtClean="0">
              <a:latin typeface="Calibri" pitchFamily="34" charset="0"/>
            </a:endParaRPr>
          </a:p>
        </p:txBody>
      </p:sp>
    </p:spTree>
    <p:extLst>
      <p:ext uri="{BB962C8B-B14F-4D97-AF65-F5344CB8AC3E}">
        <p14:creationId xmlns:p14="http://schemas.microsoft.com/office/powerpoint/2010/main" val="10570936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183880" cy="1051560"/>
          </a:xfrm>
        </p:spPr>
        <p:txBody>
          <a:bodyPr>
            <a:normAutofit/>
          </a:bodyPr>
          <a:lstStyle/>
          <a:p>
            <a:r>
              <a:rPr lang="el-GR" sz="2800" b="1" dirty="0" smtClean="0">
                <a:solidFill>
                  <a:schemeClr val="tx1"/>
                </a:solidFill>
                <a:latin typeface="Arial" pitchFamily="34" charset="0"/>
                <a:cs typeface="Arial" pitchFamily="34" charset="0"/>
              </a:rPr>
              <a:t>Τα πρώτα κοινοτικά νομοθετήματα για το άσυλο</a:t>
            </a:r>
            <a:r>
              <a:rPr lang="en-US" sz="2800" b="1" dirty="0" smtClean="0">
                <a:solidFill>
                  <a:schemeClr val="tx1"/>
                </a:solidFill>
                <a:latin typeface="Arial" pitchFamily="34" charset="0"/>
                <a:cs typeface="Arial" pitchFamily="34" charset="0"/>
              </a:rPr>
              <a:t> (2000-2005)</a:t>
            </a:r>
            <a:endParaRPr lang="en-US" sz="2800" b="1"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539552" y="1844824"/>
            <a:ext cx="8183880" cy="4248472"/>
          </a:xfrm>
        </p:spPr>
        <p:txBody>
          <a:bodyPr>
            <a:normAutofit fontScale="25000" lnSpcReduction="20000"/>
          </a:bodyPr>
          <a:lstStyle/>
          <a:p>
            <a:r>
              <a:rPr lang="el-GR" sz="6400" b="1" dirty="0" smtClean="0">
                <a:latin typeface="Arial" pitchFamily="34" charset="0"/>
                <a:cs typeface="Arial" pitchFamily="34" charset="0"/>
              </a:rPr>
              <a:t>Κανονισμός του Δουβλίνου</a:t>
            </a:r>
            <a:r>
              <a:rPr lang="en-US" sz="6400" dirty="0" smtClean="0">
                <a:latin typeface="Arial" pitchFamily="34" charset="0"/>
                <a:cs typeface="Arial" pitchFamily="34" charset="0"/>
              </a:rPr>
              <a:t> </a:t>
            </a:r>
            <a:r>
              <a:rPr lang="el-GR" sz="6400" dirty="0" smtClean="0">
                <a:latin typeface="Arial" pitchFamily="34" charset="0"/>
                <a:cs typeface="Arial" pitchFamily="34" charset="0"/>
              </a:rPr>
              <a:t> </a:t>
            </a:r>
            <a:r>
              <a:rPr lang="en-US" sz="6400" dirty="0" smtClean="0">
                <a:latin typeface="Arial" pitchFamily="34" charset="0"/>
                <a:cs typeface="Arial" pitchFamily="34" charset="0"/>
              </a:rPr>
              <a:t>(Dublin Regulation)</a:t>
            </a:r>
            <a:r>
              <a:rPr lang="el-GR" sz="6400" dirty="0" smtClean="0">
                <a:latin typeface="Arial" pitchFamily="34" charset="0"/>
                <a:cs typeface="Arial" pitchFamily="34" charset="0"/>
              </a:rPr>
              <a:t>: </a:t>
            </a:r>
            <a:r>
              <a:rPr lang="el-GR" sz="6400" b="1" dirty="0" smtClean="0">
                <a:latin typeface="Arial" pitchFamily="34" charset="0"/>
                <a:cs typeface="Arial" pitchFamily="34" charset="0"/>
              </a:rPr>
              <a:t>Ποιο</a:t>
            </a:r>
            <a:r>
              <a:rPr lang="el-GR" sz="6400" dirty="0" smtClean="0">
                <a:latin typeface="Arial" pitchFamily="34" charset="0"/>
                <a:cs typeface="Arial" pitchFamily="34" charset="0"/>
              </a:rPr>
              <a:t> ΚΜ είναι υπεύθυνο να εξετάσει μια αίτηση για διεθνή προστασία;</a:t>
            </a:r>
          </a:p>
          <a:p>
            <a:pPr>
              <a:buFontTx/>
              <a:buNone/>
            </a:pPr>
            <a:endParaRPr lang="el-GR" sz="6400" dirty="0" smtClean="0">
              <a:latin typeface="Arial" pitchFamily="34" charset="0"/>
              <a:cs typeface="Arial" pitchFamily="34" charset="0"/>
            </a:endParaRPr>
          </a:p>
          <a:p>
            <a:r>
              <a:rPr lang="el-GR" sz="6400" b="1" dirty="0" smtClean="0">
                <a:latin typeface="Arial" pitchFamily="34" charset="0"/>
                <a:cs typeface="Arial" pitchFamily="34" charset="0"/>
              </a:rPr>
              <a:t>Οδηγία για τις Συνθήκες Υποδοχής</a:t>
            </a:r>
            <a:r>
              <a:rPr lang="el-GR" sz="6400" dirty="0" smtClean="0">
                <a:latin typeface="Arial" pitchFamily="34" charset="0"/>
                <a:cs typeface="Arial" pitchFamily="34" charset="0"/>
              </a:rPr>
              <a:t> </a:t>
            </a:r>
            <a:r>
              <a:rPr lang="en-US" sz="6400" dirty="0" smtClean="0">
                <a:latin typeface="Arial" pitchFamily="34" charset="0"/>
                <a:cs typeface="Arial" pitchFamily="34" charset="0"/>
              </a:rPr>
              <a:t>(Reception Conditions Directive):</a:t>
            </a:r>
            <a:r>
              <a:rPr lang="el-GR" sz="6400" dirty="0" smtClean="0">
                <a:latin typeface="Arial" pitchFamily="34" charset="0"/>
                <a:cs typeface="Arial" pitchFamily="34" charset="0"/>
              </a:rPr>
              <a:t> </a:t>
            </a:r>
            <a:r>
              <a:rPr lang="el-GR" sz="6400" b="1" dirty="0" smtClean="0">
                <a:latin typeface="Arial" pitchFamily="34" charset="0"/>
                <a:cs typeface="Arial" pitchFamily="34" charset="0"/>
              </a:rPr>
              <a:t>Ποιες </a:t>
            </a:r>
            <a:r>
              <a:rPr lang="el-GR" sz="6400" dirty="0" smtClean="0">
                <a:latin typeface="Arial" pitchFamily="34" charset="0"/>
                <a:cs typeface="Arial" pitchFamily="34" charset="0"/>
              </a:rPr>
              <a:t>είναι οι ελάχιστες απαιτήσεις για την υποδοχή των αιτούντων στα ΚΜ;</a:t>
            </a:r>
            <a:endParaRPr lang="en-US" sz="6400" dirty="0" smtClean="0">
              <a:latin typeface="Arial" pitchFamily="34" charset="0"/>
              <a:cs typeface="Arial" pitchFamily="34" charset="0"/>
            </a:endParaRPr>
          </a:p>
          <a:p>
            <a:pPr>
              <a:buFontTx/>
              <a:buNone/>
            </a:pPr>
            <a:endParaRPr lang="el-GR" sz="6400" dirty="0" smtClean="0">
              <a:latin typeface="Arial" pitchFamily="34" charset="0"/>
              <a:cs typeface="Arial" pitchFamily="34" charset="0"/>
            </a:endParaRPr>
          </a:p>
          <a:p>
            <a:r>
              <a:rPr lang="el-GR" sz="6400" b="1" dirty="0" smtClean="0">
                <a:latin typeface="Arial" pitchFamily="34" charset="0"/>
                <a:cs typeface="Arial" pitchFamily="34" charset="0"/>
              </a:rPr>
              <a:t>Οδηγία για τις Διαδικασίες</a:t>
            </a:r>
            <a:r>
              <a:rPr lang="el-GR" sz="6400" dirty="0" smtClean="0">
                <a:latin typeface="Arial" pitchFamily="34" charset="0"/>
                <a:cs typeface="Arial" pitchFamily="34" charset="0"/>
              </a:rPr>
              <a:t> (</a:t>
            </a:r>
            <a:r>
              <a:rPr lang="en-US" sz="6400" dirty="0" smtClean="0">
                <a:latin typeface="Arial" pitchFamily="34" charset="0"/>
                <a:cs typeface="Arial" pitchFamily="34" charset="0"/>
              </a:rPr>
              <a:t>Asylum Procedures Directive): </a:t>
            </a:r>
            <a:r>
              <a:rPr lang="el-GR" sz="6400" b="1" dirty="0" smtClean="0">
                <a:latin typeface="Arial" pitchFamily="34" charset="0"/>
                <a:cs typeface="Arial" pitchFamily="34" charset="0"/>
              </a:rPr>
              <a:t>Ποιες </a:t>
            </a:r>
            <a:r>
              <a:rPr lang="el-GR" sz="6400" dirty="0" smtClean="0">
                <a:latin typeface="Arial" pitchFamily="34" charset="0"/>
                <a:cs typeface="Arial" pitchFamily="34" charset="0"/>
              </a:rPr>
              <a:t>διαδικασίες ακολουθούνται για την αξιολόγηση αιτημάτων για διεθνή προστασία;</a:t>
            </a:r>
          </a:p>
          <a:p>
            <a:endParaRPr lang="el-GR" sz="6400" dirty="0" smtClean="0">
              <a:latin typeface="Arial" pitchFamily="34" charset="0"/>
              <a:cs typeface="Arial" pitchFamily="34" charset="0"/>
            </a:endParaRPr>
          </a:p>
          <a:p>
            <a:r>
              <a:rPr lang="el-GR" sz="6400" b="1" dirty="0" smtClean="0">
                <a:latin typeface="Arial" pitchFamily="34" charset="0"/>
                <a:cs typeface="Arial" pitchFamily="34" charset="0"/>
              </a:rPr>
              <a:t>Κανονισμός </a:t>
            </a:r>
            <a:r>
              <a:rPr lang="en-US" sz="6400" b="1" dirty="0" smtClean="0">
                <a:latin typeface="Arial" pitchFamily="34" charset="0"/>
                <a:cs typeface="Arial" pitchFamily="34" charset="0"/>
              </a:rPr>
              <a:t>EURODAC</a:t>
            </a:r>
            <a:r>
              <a:rPr lang="en-US" sz="6400" dirty="0" smtClean="0">
                <a:latin typeface="Arial" pitchFamily="34" charset="0"/>
                <a:cs typeface="Arial" pitchFamily="34" charset="0"/>
              </a:rPr>
              <a:t>  - </a:t>
            </a:r>
            <a:r>
              <a:rPr lang="el-GR" sz="6400" dirty="0" smtClean="0">
                <a:latin typeface="Arial" pitchFamily="34" charset="0"/>
                <a:cs typeface="Arial" pitchFamily="34" charset="0"/>
              </a:rPr>
              <a:t>αντιπαραβολή δακτυλικών αποτυπωμάτων για την αποτελεσματική εφαρμογή του Κανονισμού του Δουβλίνου.</a:t>
            </a:r>
          </a:p>
          <a:p>
            <a:endParaRPr lang="el-GR" sz="6400" dirty="0" smtClean="0">
              <a:latin typeface="Arial" pitchFamily="34" charset="0"/>
              <a:cs typeface="Arial" pitchFamily="34" charset="0"/>
            </a:endParaRPr>
          </a:p>
          <a:p>
            <a:r>
              <a:rPr lang="el-GR" sz="6400" b="1" dirty="0" smtClean="0">
                <a:latin typeface="Arial" pitchFamily="34" charset="0"/>
                <a:cs typeface="Arial" pitchFamily="34" charset="0"/>
              </a:rPr>
              <a:t>Οδηγία για την Αναγνώριση </a:t>
            </a:r>
            <a:r>
              <a:rPr lang="en-US" sz="6400" dirty="0" smtClean="0">
                <a:latin typeface="Arial" pitchFamily="34" charset="0"/>
                <a:cs typeface="Arial" pitchFamily="34" charset="0"/>
              </a:rPr>
              <a:t>(Qualification Directive): </a:t>
            </a:r>
            <a:r>
              <a:rPr lang="el-GR" sz="6400" dirty="0" smtClean="0">
                <a:latin typeface="Arial" pitchFamily="34" charset="0"/>
                <a:cs typeface="Arial" pitchFamily="34" charset="0"/>
              </a:rPr>
              <a:t>Ποιος είναι δικαιούχος διεθνούς προστασίας; </a:t>
            </a:r>
          </a:p>
          <a:p>
            <a:pPr>
              <a:buNone/>
            </a:pPr>
            <a:endParaRPr lang="el-GR" sz="6400" dirty="0" smtClean="0">
              <a:latin typeface="Arial" pitchFamily="34" charset="0"/>
              <a:cs typeface="Arial" pitchFamily="34" charset="0"/>
            </a:endParaRPr>
          </a:p>
          <a:p>
            <a:r>
              <a:rPr lang="el-GR" sz="6400" b="1" dirty="0" smtClean="0">
                <a:latin typeface="Arial" pitchFamily="34" charset="0"/>
                <a:cs typeface="Arial" pitchFamily="34" charset="0"/>
              </a:rPr>
              <a:t>Οδηγία για την προσωρινή προστασία σε περίπτωση μαζικής εισροής </a:t>
            </a:r>
            <a:r>
              <a:rPr lang="el-GR" sz="6400" dirty="0" smtClean="0">
                <a:latin typeface="Arial" pitchFamily="34" charset="0"/>
                <a:cs typeface="Arial" pitchFamily="34" charset="0"/>
              </a:rPr>
              <a:t>(</a:t>
            </a:r>
            <a:r>
              <a:rPr lang="en-US" sz="6400" dirty="0" smtClean="0">
                <a:latin typeface="Arial" pitchFamily="34" charset="0"/>
                <a:cs typeface="Arial" pitchFamily="34" charset="0"/>
              </a:rPr>
              <a:t>temporary protection in the event of a mass influx</a:t>
            </a:r>
            <a:r>
              <a:rPr lang="el-GR" sz="6400" dirty="0" smtClean="0">
                <a:latin typeface="Arial" pitchFamily="34" charset="0"/>
                <a:cs typeface="Arial" pitchFamily="34" charset="0"/>
              </a:rPr>
              <a:t>)</a:t>
            </a:r>
          </a:p>
          <a:p>
            <a:endParaRPr lang="el-GR" sz="6400" b="1" dirty="0" smtClean="0">
              <a:latin typeface="Arial" pitchFamily="34" charset="0"/>
              <a:cs typeface="Arial" pitchFamily="34" charset="0"/>
            </a:endParaRPr>
          </a:p>
          <a:p>
            <a:r>
              <a:rPr lang="el-GR" sz="6400" b="1" dirty="0" smtClean="0">
                <a:latin typeface="Arial" pitchFamily="34" charset="0"/>
                <a:cs typeface="Arial" pitchFamily="34" charset="0"/>
              </a:rPr>
              <a:t>Οδηγία για την οικογενειακή επανένωση </a:t>
            </a:r>
            <a:r>
              <a:rPr lang="el-GR" sz="6400" dirty="0" smtClean="0">
                <a:latin typeface="Arial" pitchFamily="34" charset="0"/>
                <a:cs typeface="Arial" pitchFamily="34" charset="0"/>
              </a:rPr>
              <a:t>(</a:t>
            </a:r>
            <a:r>
              <a:rPr lang="en-US" sz="6400" dirty="0" smtClean="0">
                <a:latin typeface="Arial" pitchFamily="34" charset="0"/>
                <a:cs typeface="Arial" pitchFamily="34" charset="0"/>
              </a:rPr>
              <a:t>Right to family reunification)</a:t>
            </a:r>
            <a:endParaRPr lang="el-GR" sz="6400" dirty="0" smtClean="0">
              <a:latin typeface="Arial" pitchFamily="34" charset="0"/>
              <a:cs typeface="Arial" pitchFamily="34" charset="0"/>
            </a:endParaRPr>
          </a:p>
          <a:p>
            <a:endParaRPr lang="en-US" dirty="0"/>
          </a:p>
        </p:txBody>
      </p:sp>
    </p:spTree>
    <p:extLst>
      <p:ext uri="{BB962C8B-B14F-4D97-AF65-F5344CB8AC3E}">
        <p14:creationId xmlns:p14="http://schemas.microsoft.com/office/powerpoint/2010/main" val="30616701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1_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1305</TotalTime>
  <Words>1954</Words>
  <Application>Microsoft Office PowerPoint</Application>
  <PresentationFormat>On-screen Show (4:3)</PresentationFormat>
  <Paragraphs>272</Paragraphs>
  <Slides>32</Slides>
  <Notes>0</Notes>
  <HiddenSlides>0</HiddenSlides>
  <MMClips>0</MMClips>
  <ScaleCrop>false</ScaleCrop>
  <HeadingPairs>
    <vt:vector size="4" baseType="variant">
      <vt:variant>
        <vt:lpstr>Theme</vt:lpstr>
      </vt:variant>
      <vt:variant>
        <vt:i4>2</vt:i4>
      </vt:variant>
      <vt:variant>
        <vt:lpstr>Slide Titles</vt:lpstr>
      </vt:variant>
      <vt:variant>
        <vt:i4>32</vt:i4>
      </vt:variant>
    </vt:vector>
  </HeadingPairs>
  <TitlesOfParts>
    <vt:vector size="34" baseType="lpstr">
      <vt:lpstr>Origin</vt:lpstr>
      <vt:lpstr>1_Origin</vt:lpstr>
      <vt:lpstr>PowerPoint Presentation</vt:lpstr>
      <vt:lpstr>Η ΚΥΠΡΟΣ ΣΤΟ ΣΤΑΥΡΟΔΡΟΜΙ ΤΡΙΩΝ ΗΠΕΙΡΩΝ</vt:lpstr>
      <vt:lpstr>ΣΥΣΤΗΜΑ ΑΣΥΛΟΥ ΣΤΗ ΚΥΠΡΟ</vt:lpstr>
      <vt:lpstr>PowerPoint Presentation</vt:lpstr>
      <vt:lpstr>PowerPoint Presentation</vt:lpstr>
      <vt:lpstr>PowerPoint Presentation</vt:lpstr>
      <vt:lpstr>PowerPoint Presentation</vt:lpstr>
      <vt:lpstr>Ευρωπαϊκές Οδηγίες και κανονισμοί</vt:lpstr>
      <vt:lpstr>Τα πρώτα κοινοτικά νομοθετήματα για το άσυλο (2000-2005)</vt:lpstr>
      <vt:lpstr>Αναδιατυπωμένα κοινοτικά νομοθετήματα για το άσυλο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201</cp:revision>
  <cp:lastPrinted>2015-09-17T08:48:50Z</cp:lastPrinted>
  <dcterms:created xsi:type="dcterms:W3CDTF">2012-02-22T13:46:07Z</dcterms:created>
  <dcterms:modified xsi:type="dcterms:W3CDTF">2016-09-13T07:40:46Z</dcterms:modified>
</cp:coreProperties>
</file>